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74" r:id="rId1"/>
  </p:sldMasterIdLst>
  <p:notesMasterIdLst>
    <p:notesMasterId r:id="rId29"/>
  </p:notesMasterIdLst>
  <p:handoutMasterIdLst>
    <p:handoutMasterId r:id="rId30"/>
  </p:handoutMasterIdLst>
  <p:sldIdLst>
    <p:sldId id="256" r:id="rId2"/>
    <p:sldId id="377" r:id="rId3"/>
    <p:sldId id="314" r:id="rId4"/>
    <p:sldId id="352" r:id="rId5"/>
    <p:sldId id="318" r:id="rId6"/>
    <p:sldId id="338" r:id="rId7"/>
    <p:sldId id="376" r:id="rId8"/>
    <p:sldId id="378" r:id="rId9"/>
    <p:sldId id="380" r:id="rId10"/>
    <p:sldId id="395" r:id="rId11"/>
    <p:sldId id="365" r:id="rId12"/>
    <p:sldId id="364" r:id="rId13"/>
    <p:sldId id="327" r:id="rId14"/>
    <p:sldId id="388" r:id="rId15"/>
    <p:sldId id="389" r:id="rId16"/>
    <p:sldId id="390" r:id="rId17"/>
    <p:sldId id="370" r:id="rId18"/>
    <p:sldId id="391" r:id="rId19"/>
    <p:sldId id="392" r:id="rId20"/>
    <p:sldId id="363" r:id="rId21"/>
    <p:sldId id="393" r:id="rId22"/>
    <p:sldId id="375" r:id="rId23"/>
    <p:sldId id="367" r:id="rId24"/>
    <p:sldId id="369" r:id="rId25"/>
    <p:sldId id="394" r:id="rId26"/>
    <p:sldId id="387" r:id="rId27"/>
    <p:sldId id="272" r:id="rId28"/>
  </p:sldIdLst>
  <p:sldSz cx="9144000" cy="6858000" type="letter"/>
  <p:notesSz cx="6931025" cy="9223375"/>
  <p:embeddedFontLst>
    <p:embeddedFont>
      <p:font typeface="Verdana" pitchFamily="34" charset="0"/>
      <p:regular r:id="rId31"/>
      <p:bold r:id="rId32"/>
      <p:italic r:id="rId33"/>
      <p:boldItalic r:id="rId34"/>
    </p:embeddedFont>
    <p:embeddedFont>
      <p:font typeface="Techno" charset="0"/>
      <p:regular r:id="rId35"/>
    </p:embeddedFont>
  </p:embeddedFont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phan.sicars"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EB4AA"/>
    <a:srgbClr val="78C0B7"/>
    <a:srgbClr val="97CFC8"/>
    <a:srgbClr val="95A3D1"/>
    <a:srgbClr val="6775FF"/>
    <a:srgbClr val="007DC3"/>
    <a:srgbClr val="FF8D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3203" autoAdjust="0"/>
    <p:restoredTop sz="70246" autoAdjust="0"/>
  </p:normalViewPr>
  <p:slideViewPr>
    <p:cSldViewPr>
      <p:cViewPr>
        <p:scale>
          <a:sx n="60" d="100"/>
          <a:sy n="60" d="100"/>
        </p:scale>
        <p:origin x="-1068" y="-384"/>
      </p:cViewPr>
      <p:guideLst>
        <p:guide orient="horz" pos="2160"/>
        <p:guide pos="2880"/>
      </p:guideLst>
    </p:cSldViewPr>
  </p:slideViewPr>
  <p:outlineViewPr>
    <p:cViewPr>
      <p:scale>
        <a:sx n="33" d="100"/>
        <a:sy n="33" d="100"/>
      </p:scale>
      <p:origin x="0" y="31718"/>
    </p:cViewPr>
  </p:outlineViewPr>
  <p:notesTextViewPr>
    <p:cViewPr>
      <p:scale>
        <a:sx n="100" d="100"/>
        <a:sy n="100" d="100"/>
      </p:scale>
      <p:origin x="0" y="0"/>
    </p:cViewPr>
  </p:notesTextViewPr>
  <p:sorterViewPr>
    <p:cViewPr>
      <p:scale>
        <a:sx n="66" d="100"/>
        <a:sy n="66" d="100"/>
      </p:scale>
      <p:origin x="0" y="2218"/>
    </p:cViewPr>
  </p:sorterViewPr>
  <p:notesViewPr>
    <p:cSldViewPr>
      <p:cViewPr varScale="1">
        <p:scale>
          <a:sx n="38" d="100"/>
          <a:sy n="38" d="100"/>
        </p:scale>
        <p:origin x="-2318" y="-67"/>
      </p:cViewPr>
      <p:guideLst>
        <p:guide orient="horz" pos="2904"/>
        <p:guide pos="218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4" y="1"/>
            <a:ext cx="3001840" cy="461169"/>
          </a:xfrm>
          <a:prstGeom prst="rect">
            <a:avLst/>
          </a:prstGeom>
          <a:noFill/>
          <a:ln w="9525">
            <a:noFill/>
            <a:miter lim="800000"/>
            <a:headEnd/>
            <a:tailEnd/>
          </a:ln>
          <a:effectLst/>
        </p:spPr>
        <p:txBody>
          <a:bodyPr vert="horz" wrap="square" lIns="92168" tIns="46082" rIns="92168" bIns="46082" numCol="1" anchor="t" anchorCtr="0" compatLnSpc="1">
            <a:prstTxWarp prst="textNoShape">
              <a:avLst/>
            </a:prstTxWarp>
          </a:bodyPr>
          <a:lstStyle>
            <a:lvl1pPr defTabSz="921451" eaLnBrk="1" hangingPunct="1">
              <a:defRPr sz="1200"/>
            </a:lvl1pPr>
          </a:lstStyle>
          <a:p>
            <a:endParaRPr lang="en-US" altLang="en-US" dirty="0"/>
          </a:p>
        </p:txBody>
      </p:sp>
      <p:sp>
        <p:nvSpPr>
          <p:cNvPr id="23555" name="Rectangle 3"/>
          <p:cNvSpPr>
            <a:spLocks noGrp="1" noChangeArrowheads="1"/>
          </p:cNvSpPr>
          <p:nvPr>
            <p:ph type="dt" sz="quarter" idx="1"/>
          </p:nvPr>
        </p:nvSpPr>
        <p:spPr bwMode="auto">
          <a:xfrm>
            <a:off x="3929187" y="1"/>
            <a:ext cx="3001839" cy="461169"/>
          </a:xfrm>
          <a:prstGeom prst="rect">
            <a:avLst/>
          </a:prstGeom>
          <a:noFill/>
          <a:ln w="9525">
            <a:noFill/>
            <a:miter lim="800000"/>
            <a:headEnd/>
            <a:tailEnd/>
          </a:ln>
          <a:effectLst/>
        </p:spPr>
        <p:txBody>
          <a:bodyPr vert="horz" wrap="square" lIns="92168" tIns="46082" rIns="92168" bIns="46082" numCol="1" anchor="t" anchorCtr="0" compatLnSpc="1">
            <a:prstTxWarp prst="textNoShape">
              <a:avLst/>
            </a:prstTxWarp>
          </a:bodyPr>
          <a:lstStyle>
            <a:lvl1pPr algn="r" defTabSz="921451" eaLnBrk="1" hangingPunct="1">
              <a:defRPr sz="1200">
                <a:latin typeface="Techno" pitchFamily="2"/>
              </a:defRPr>
            </a:lvl1pPr>
          </a:lstStyle>
          <a:p>
            <a:endParaRPr lang="en-US" altLang="en-US" dirty="0"/>
          </a:p>
        </p:txBody>
      </p:sp>
      <p:sp>
        <p:nvSpPr>
          <p:cNvPr id="23556" name="Rectangle 4"/>
          <p:cNvSpPr>
            <a:spLocks noGrp="1" noChangeArrowheads="1"/>
          </p:cNvSpPr>
          <p:nvPr>
            <p:ph type="ftr" sz="quarter" idx="2"/>
          </p:nvPr>
        </p:nvSpPr>
        <p:spPr bwMode="auto">
          <a:xfrm>
            <a:off x="4" y="8762207"/>
            <a:ext cx="3001840" cy="461169"/>
          </a:xfrm>
          <a:prstGeom prst="rect">
            <a:avLst/>
          </a:prstGeom>
          <a:noFill/>
          <a:ln w="9525">
            <a:noFill/>
            <a:miter lim="800000"/>
            <a:headEnd/>
            <a:tailEnd/>
          </a:ln>
          <a:effectLst/>
        </p:spPr>
        <p:txBody>
          <a:bodyPr vert="horz" wrap="square" lIns="92168" tIns="46082" rIns="92168" bIns="46082" numCol="1" anchor="b" anchorCtr="0" compatLnSpc="1">
            <a:prstTxWarp prst="textNoShape">
              <a:avLst/>
            </a:prstTxWarp>
          </a:bodyPr>
          <a:lstStyle>
            <a:lvl1pPr defTabSz="921451" eaLnBrk="1" hangingPunct="1">
              <a:defRPr sz="1200">
                <a:latin typeface="Techno" pitchFamily="2"/>
              </a:defRPr>
            </a:lvl1pPr>
          </a:lstStyle>
          <a:p>
            <a:endParaRPr lang="en-US" altLang="en-US" dirty="0"/>
          </a:p>
        </p:txBody>
      </p:sp>
      <p:sp>
        <p:nvSpPr>
          <p:cNvPr id="23557" name="Rectangle 5"/>
          <p:cNvSpPr>
            <a:spLocks noGrp="1" noChangeArrowheads="1"/>
          </p:cNvSpPr>
          <p:nvPr>
            <p:ph type="sldNum" sz="quarter" idx="3"/>
          </p:nvPr>
        </p:nvSpPr>
        <p:spPr bwMode="auto">
          <a:xfrm>
            <a:off x="3929187" y="8762207"/>
            <a:ext cx="3001839" cy="461169"/>
          </a:xfrm>
          <a:prstGeom prst="rect">
            <a:avLst/>
          </a:prstGeom>
          <a:noFill/>
          <a:ln w="9525">
            <a:noFill/>
            <a:miter lim="800000"/>
            <a:headEnd/>
            <a:tailEnd/>
          </a:ln>
          <a:effectLst/>
        </p:spPr>
        <p:txBody>
          <a:bodyPr vert="horz" wrap="square" lIns="92168" tIns="46082" rIns="92168" bIns="46082" numCol="1" anchor="b" anchorCtr="0" compatLnSpc="1">
            <a:prstTxWarp prst="textNoShape">
              <a:avLst/>
            </a:prstTxWarp>
          </a:bodyPr>
          <a:lstStyle>
            <a:lvl1pPr algn="r" defTabSz="921451" eaLnBrk="1" hangingPunct="1">
              <a:defRPr sz="1200">
                <a:latin typeface="Techno" pitchFamily="2"/>
              </a:defRPr>
            </a:lvl1pPr>
          </a:lstStyle>
          <a:p>
            <a:fld id="{BF6B8DF2-BC7B-4881-9D91-3D80240EA2F7}" type="slidenum">
              <a:rPr lang="en-US" altLang="en-US"/>
              <a:pPr/>
              <a:t>‹Nº›</a:t>
            </a:fld>
            <a:endParaRPr lang="en-US" altLang="en-US" dirty="0"/>
          </a:p>
        </p:txBody>
      </p:sp>
    </p:spTree>
    <p:extLst>
      <p:ext uri="{BB962C8B-B14F-4D97-AF65-F5344CB8AC3E}">
        <p14:creationId xmlns:p14="http://schemas.microsoft.com/office/powerpoint/2010/main" val="2782138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4" y="1"/>
            <a:ext cx="3001840" cy="461169"/>
          </a:xfrm>
          <a:prstGeom prst="rect">
            <a:avLst/>
          </a:prstGeom>
          <a:noFill/>
          <a:ln w="9525">
            <a:noFill/>
            <a:miter lim="800000"/>
            <a:headEnd/>
            <a:tailEnd/>
          </a:ln>
          <a:effectLst/>
        </p:spPr>
        <p:txBody>
          <a:bodyPr vert="horz" wrap="square" lIns="92168" tIns="46082" rIns="92168" bIns="46082" numCol="1" anchor="t" anchorCtr="0" compatLnSpc="1">
            <a:prstTxWarp prst="textNoShape">
              <a:avLst/>
            </a:prstTxWarp>
          </a:bodyPr>
          <a:lstStyle>
            <a:lvl1pPr defTabSz="921451" eaLnBrk="1" hangingPunct="1">
              <a:defRPr sz="1200">
                <a:latin typeface="Times New Roman" pitchFamily="18" charset="0"/>
              </a:defRPr>
            </a:lvl1pPr>
          </a:lstStyle>
          <a:p>
            <a:endParaRPr lang="en-US" altLang="en-US" dirty="0"/>
          </a:p>
        </p:txBody>
      </p:sp>
      <p:sp>
        <p:nvSpPr>
          <p:cNvPr id="5123" name="Rectangle 3"/>
          <p:cNvSpPr>
            <a:spLocks noGrp="1" noChangeArrowheads="1"/>
          </p:cNvSpPr>
          <p:nvPr>
            <p:ph type="dt" idx="1"/>
          </p:nvPr>
        </p:nvSpPr>
        <p:spPr bwMode="auto">
          <a:xfrm>
            <a:off x="3929187" y="1"/>
            <a:ext cx="3001839" cy="461169"/>
          </a:xfrm>
          <a:prstGeom prst="rect">
            <a:avLst/>
          </a:prstGeom>
          <a:noFill/>
          <a:ln w="9525">
            <a:noFill/>
            <a:miter lim="800000"/>
            <a:headEnd/>
            <a:tailEnd/>
          </a:ln>
          <a:effectLst/>
        </p:spPr>
        <p:txBody>
          <a:bodyPr vert="horz" wrap="square" lIns="92168" tIns="46082" rIns="92168" bIns="46082" numCol="1" anchor="t" anchorCtr="0" compatLnSpc="1">
            <a:prstTxWarp prst="textNoShape">
              <a:avLst/>
            </a:prstTxWarp>
          </a:bodyPr>
          <a:lstStyle>
            <a:lvl1pPr algn="r" defTabSz="921451" eaLnBrk="1" hangingPunct="1">
              <a:defRPr sz="1200">
                <a:latin typeface="Times New Roman" pitchFamily="18" charset="0"/>
              </a:defRPr>
            </a:lvl1pPr>
          </a:lstStyle>
          <a:p>
            <a:endParaRPr lang="en-US" altLang="en-US" dirty="0"/>
          </a:p>
        </p:txBody>
      </p:sp>
      <p:sp>
        <p:nvSpPr>
          <p:cNvPr id="5124" name="Rectangle 4"/>
          <p:cNvSpPr>
            <a:spLocks noGrp="1" noRot="1" noChangeAspect="1" noChangeArrowheads="1" noTextEdit="1"/>
          </p:cNvSpPr>
          <p:nvPr>
            <p:ph type="sldImg" idx="2"/>
          </p:nvPr>
        </p:nvSpPr>
        <p:spPr bwMode="auto">
          <a:xfrm>
            <a:off x="1160463" y="692150"/>
            <a:ext cx="4613275" cy="3459163"/>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24137" y="4381104"/>
            <a:ext cx="5082752" cy="4150519"/>
          </a:xfrm>
          <a:prstGeom prst="rect">
            <a:avLst/>
          </a:prstGeom>
          <a:noFill/>
          <a:ln w="9525">
            <a:noFill/>
            <a:miter lim="800000"/>
            <a:headEnd/>
            <a:tailEnd/>
          </a:ln>
          <a:effectLst/>
        </p:spPr>
        <p:txBody>
          <a:bodyPr vert="horz" wrap="square" lIns="92168" tIns="46082" rIns="92168" bIns="4608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6" name="Rectangle 6"/>
          <p:cNvSpPr>
            <a:spLocks noGrp="1" noChangeArrowheads="1"/>
          </p:cNvSpPr>
          <p:nvPr>
            <p:ph type="ftr" sz="quarter" idx="4"/>
          </p:nvPr>
        </p:nvSpPr>
        <p:spPr bwMode="auto">
          <a:xfrm>
            <a:off x="4" y="8762207"/>
            <a:ext cx="3001840" cy="461169"/>
          </a:xfrm>
          <a:prstGeom prst="rect">
            <a:avLst/>
          </a:prstGeom>
          <a:noFill/>
          <a:ln w="9525">
            <a:noFill/>
            <a:miter lim="800000"/>
            <a:headEnd/>
            <a:tailEnd/>
          </a:ln>
          <a:effectLst/>
        </p:spPr>
        <p:txBody>
          <a:bodyPr vert="horz" wrap="square" lIns="92168" tIns="46082" rIns="92168" bIns="46082" numCol="1" anchor="b" anchorCtr="0" compatLnSpc="1">
            <a:prstTxWarp prst="textNoShape">
              <a:avLst/>
            </a:prstTxWarp>
          </a:bodyPr>
          <a:lstStyle>
            <a:lvl1pPr defTabSz="921451" eaLnBrk="1" hangingPunct="1">
              <a:defRPr sz="1200">
                <a:latin typeface="Times New Roman" pitchFamily="18" charset="0"/>
              </a:defRPr>
            </a:lvl1pPr>
          </a:lstStyle>
          <a:p>
            <a:endParaRPr lang="en-US" altLang="en-US" dirty="0"/>
          </a:p>
        </p:txBody>
      </p:sp>
      <p:sp>
        <p:nvSpPr>
          <p:cNvPr id="5127" name="Rectangle 7"/>
          <p:cNvSpPr>
            <a:spLocks noGrp="1" noChangeArrowheads="1"/>
          </p:cNvSpPr>
          <p:nvPr>
            <p:ph type="sldNum" sz="quarter" idx="5"/>
          </p:nvPr>
        </p:nvSpPr>
        <p:spPr bwMode="auto">
          <a:xfrm>
            <a:off x="3929187" y="8762207"/>
            <a:ext cx="3001839" cy="461169"/>
          </a:xfrm>
          <a:prstGeom prst="rect">
            <a:avLst/>
          </a:prstGeom>
          <a:noFill/>
          <a:ln w="9525">
            <a:noFill/>
            <a:miter lim="800000"/>
            <a:headEnd/>
            <a:tailEnd/>
          </a:ln>
          <a:effectLst/>
        </p:spPr>
        <p:txBody>
          <a:bodyPr vert="horz" wrap="square" lIns="92168" tIns="46082" rIns="92168" bIns="46082" numCol="1" anchor="b" anchorCtr="0" compatLnSpc="1">
            <a:prstTxWarp prst="textNoShape">
              <a:avLst/>
            </a:prstTxWarp>
          </a:bodyPr>
          <a:lstStyle>
            <a:lvl1pPr algn="r" defTabSz="921451" eaLnBrk="1" hangingPunct="1">
              <a:defRPr sz="1200">
                <a:latin typeface="Times New Roman" pitchFamily="18" charset="0"/>
              </a:defRPr>
            </a:lvl1pPr>
          </a:lstStyle>
          <a:p>
            <a:fld id="{7A12D0CF-2BAA-4F31-9C9F-9E8337257A49}" type="slidenum">
              <a:rPr lang="en-US" altLang="en-US"/>
              <a:pPr/>
              <a:t>‹Nº›</a:t>
            </a:fld>
            <a:endParaRPr lang="en-US" altLang="en-US" dirty="0"/>
          </a:p>
        </p:txBody>
      </p:sp>
    </p:spTree>
    <p:extLst>
      <p:ext uri="{BB962C8B-B14F-4D97-AF65-F5344CB8AC3E}">
        <p14:creationId xmlns:p14="http://schemas.microsoft.com/office/powerpoint/2010/main" val="10872965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7A12D0CF-2BAA-4F31-9C9F-9E8337257A49}" type="slidenum">
              <a:rPr lang="en-US" altLang="en-US" smtClean="0"/>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 </a:t>
            </a:r>
          </a:p>
          <a:p>
            <a:endParaRPr lang="en-CA" dirty="0"/>
          </a:p>
        </p:txBody>
      </p:sp>
      <p:sp>
        <p:nvSpPr>
          <p:cNvPr id="4" name="Slide Number Placeholder 3"/>
          <p:cNvSpPr>
            <a:spLocks noGrp="1"/>
          </p:cNvSpPr>
          <p:nvPr>
            <p:ph type="sldNum" sz="quarter" idx="10"/>
          </p:nvPr>
        </p:nvSpPr>
        <p:spPr/>
        <p:txBody>
          <a:bodyPr/>
          <a:lstStyle/>
          <a:p>
            <a:fld id="{7A12D0CF-2BAA-4F31-9C9F-9E8337257A49}" type="slidenum">
              <a:rPr lang="en-US" altLang="en-US" smtClean="0"/>
              <a:pPr/>
              <a:t>16</a:t>
            </a:fld>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 </a:t>
            </a:r>
          </a:p>
          <a:p>
            <a:endParaRPr lang="en-CA" dirty="0"/>
          </a:p>
        </p:txBody>
      </p:sp>
      <p:sp>
        <p:nvSpPr>
          <p:cNvPr id="4" name="Slide Number Placeholder 3"/>
          <p:cNvSpPr>
            <a:spLocks noGrp="1"/>
          </p:cNvSpPr>
          <p:nvPr>
            <p:ph type="sldNum" sz="quarter" idx="10"/>
          </p:nvPr>
        </p:nvSpPr>
        <p:spPr/>
        <p:txBody>
          <a:bodyPr/>
          <a:lstStyle/>
          <a:p>
            <a:fld id="{7A12D0CF-2BAA-4F31-9C9F-9E8337257A49}" type="slidenum">
              <a:rPr lang="en-US" altLang="en-US" smtClean="0"/>
              <a:pPr/>
              <a:t>17</a:t>
            </a:fld>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 </a:t>
            </a:r>
          </a:p>
          <a:p>
            <a:endParaRPr lang="en-CA" dirty="0"/>
          </a:p>
        </p:txBody>
      </p:sp>
      <p:sp>
        <p:nvSpPr>
          <p:cNvPr id="4" name="Slide Number Placeholder 3"/>
          <p:cNvSpPr>
            <a:spLocks noGrp="1"/>
          </p:cNvSpPr>
          <p:nvPr>
            <p:ph type="sldNum" sz="quarter" idx="10"/>
          </p:nvPr>
        </p:nvSpPr>
        <p:spPr/>
        <p:txBody>
          <a:bodyPr/>
          <a:lstStyle/>
          <a:p>
            <a:fld id="{7A12D0CF-2BAA-4F31-9C9F-9E8337257A49}" type="slidenum">
              <a:rPr lang="en-US" altLang="en-US" smtClean="0"/>
              <a:pPr/>
              <a:t>18</a:t>
            </a:fld>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 </a:t>
            </a:r>
          </a:p>
          <a:p>
            <a:endParaRPr lang="en-CA" dirty="0"/>
          </a:p>
        </p:txBody>
      </p:sp>
      <p:sp>
        <p:nvSpPr>
          <p:cNvPr id="4" name="Slide Number Placeholder 3"/>
          <p:cNvSpPr>
            <a:spLocks noGrp="1"/>
          </p:cNvSpPr>
          <p:nvPr>
            <p:ph type="sldNum" sz="quarter" idx="10"/>
          </p:nvPr>
        </p:nvSpPr>
        <p:spPr/>
        <p:txBody>
          <a:bodyPr/>
          <a:lstStyle/>
          <a:p>
            <a:fld id="{7A12D0CF-2BAA-4F31-9C9F-9E8337257A49}" type="slidenum">
              <a:rPr lang="en-US" altLang="en-US" smtClean="0"/>
              <a:pPr/>
              <a:t>19</a:t>
            </a:fld>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 </a:t>
            </a:r>
          </a:p>
          <a:p>
            <a:endParaRPr lang="en-CA" dirty="0"/>
          </a:p>
        </p:txBody>
      </p:sp>
      <p:sp>
        <p:nvSpPr>
          <p:cNvPr id="4" name="Slide Number Placeholder 3"/>
          <p:cNvSpPr>
            <a:spLocks noGrp="1"/>
          </p:cNvSpPr>
          <p:nvPr>
            <p:ph type="sldNum" sz="quarter" idx="10"/>
          </p:nvPr>
        </p:nvSpPr>
        <p:spPr/>
        <p:txBody>
          <a:bodyPr/>
          <a:lstStyle/>
          <a:p>
            <a:fld id="{7A12D0CF-2BAA-4F31-9C9F-9E8337257A49}" type="slidenum">
              <a:rPr lang="en-US" altLang="en-US" smtClean="0"/>
              <a:pPr/>
              <a:t>20</a:t>
            </a:fld>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 </a:t>
            </a:r>
          </a:p>
          <a:p>
            <a:endParaRPr lang="en-CA" dirty="0"/>
          </a:p>
        </p:txBody>
      </p:sp>
      <p:sp>
        <p:nvSpPr>
          <p:cNvPr id="4" name="Slide Number Placeholder 3"/>
          <p:cNvSpPr>
            <a:spLocks noGrp="1"/>
          </p:cNvSpPr>
          <p:nvPr>
            <p:ph type="sldNum" sz="quarter" idx="10"/>
          </p:nvPr>
        </p:nvSpPr>
        <p:spPr/>
        <p:txBody>
          <a:bodyPr/>
          <a:lstStyle/>
          <a:p>
            <a:fld id="{7A12D0CF-2BAA-4F31-9C9F-9E8337257A49}" type="slidenum">
              <a:rPr lang="en-US" altLang="en-US" smtClean="0"/>
              <a:pPr/>
              <a:t>21</a:t>
            </a:fld>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19853">
              <a:defRPr/>
            </a:pPr>
            <a:r>
              <a:rPr lang="es-ES_tradnl" b="1" noProof="0" dirty="0" smtClean="0"/>
              <a:t>Informes refundidos de culminación de proyecto (ICP) de acuerdos plurianuales</a:t>
            </a:r>
            <a:r>
              <a:rPr lang="es-ES_tradnl" b="1" baseline="0" noProof="0" dirty="0" smtClean="0"/>
              <a:t> (APA) para </a:t>
            </a:r>
            <a:r>
              <a:rPr lang="es-ES_tradnl" b="1" noProof="0" dirty="0" smtClean="0"/>
              <a:t>2012 (Decisión 68/6)</a:t>
            </a:r>
          </a:p>
          <a:p>
            <a:pPr defTabSz="919853">
              <a:defRPr/>
            </a:pPr>
            <a:endParaRPr lang="es-ES_tradnl" noProof="0" dirty="0" smtClean="0"/>
          </a:p>
          <a:p>
            <a:pPr defTabSz="919853">
              <a:defRPr/>
            </a:pPr>
            <a:r>
              <a:rPr lang="es-ES_tradnl" noProof="0" dirty="0" smtClean="0"/>
              <a:t>El formato de los informes de culminación de proyecto (ICP) de acuerdos plurianuales se desarrolló en cumplimiento del apartado c) de la Decisión 62/6, que el Comité</a:t>
            </a:r>
            <a:r>
              <a:rPr lang="es-ES_tradnl" baseline="0" noProof="0" dirty="0" smtClean="0"/>
              <a:t> Ejecutivo señaló en su Decisión </a:t>
            </a:r>
            <a:r>
              <a:rPr lang="es-ES_tradnl" noProof="0" dirty="0" smtClean="0"/>
              <a:t>65/6. Desde aquellas fechas, solo</a:t>
            </a:r>
            <a:r>
              <a:rPr lang="es-ES_tradnl" baseline="0" noProof="0" dirty="0" smtClean="0"/>
              <a:t> una presentación se ha efectuado en formato electrónico</a:t>
            </a:r>
            <a:r>
              <a:rPr lang="es-ES_tradnl" noProof="0" dirty="0" smtClean="0"/>
              <a:t>, y otra en formato PDF. Se debatió la cuestión de la baja tasa de notificación</a:t>
            </a:r>
            <a:r>
              <a:rPr lang="es-ES_tradnl" baseline="0" noProof="0" dirty="0" smtClean="0"/>
              <a:t> y partiendo de los resultados el Comité pidió a los organismos bilaterales y de ejecución que presentaran anualmente los ICP de los APA a la segunda reunión del Comité Ejecutivo.</a:t>
            </a:r>
            <a:endParaRPr lang="es-ES_tradnl" noProof="0" dirty="0" smtClean="0"/>
          </a:p>
          <a:p>
            <a:pPr defTabSz="919853">
              <a:defRPr/>
            </a:pPr>
            <a:endParaRPr lang="es-ES_tradnl" noProof="0" dirty="0" smtClean="0"/>
          </a:p>
          <a:p>
            <a:pPr defTabSz="919853">
              <a:defRPr/>
            </a:pPr>
            <a:r>
              <a:rPr lang="es-ES_tradnl" b="1" noProof="0" dirty="0" smtClean="0"/>
              <a:t>Base de datos de acuerdos plurianuales para los Planes de gestión de eliminación de los HCFC (Decisión 68/7)</a:t>
            </a:r>
          </a:p>
          <a:p>
            <a:pPr defTabSz="919853">
              <a:defRPr/>
            </a:pPr>
            <a:endParaRPr lang="es-ES_tradnl" noProof="0" dirty="0" smtClean="0"/>
          </a:p>
          <a:p>
            <a:pPr defTabSz="919853">
              <a:defRPr/>
            </a:pPr>
            <a:r>
              <a:rPr lang="es-ES_tradnl" noProof="0" dirty="0" smtClean="0"/>
              <a:t>El Comité Ejecutivo tomó nota del informe sobre la base de datos</a:t>
            </a:r>
            <a:r>
              <a:rPr lang="es-ES_tradnl" baseline="0" noProof="0" dirty="0" smtClean="0"/>
              <a:t> de los APA atinentes a los Planes de gestión de eliminación de los HCFC</a:t>
            </a:r>
            <a:r>
              <a:rPr lang="es-ES_tradnl" noProof="0" dirty="0" smtClean="0"/>
              <a:t>, y alentó al Oficial superior de supervisión</a:t>
            </a:r>
            <a:r>
              <a:rPr lang="es-ES_tradnl" baseline="0" noProof="0" dirty="0" smtClean="0"/>
              <a:t> y evaluación, a la Secretaría y a los organismos de ejecución a continuar con su cooperación con miras a mejorar ulteriormente la facilidad de uso de los sistemas electrónicos de notificación en línea </a:t>
            </a:r>
            <a:r>
              <a:rPr lang="es-ES_tradnl" noProof="0" dirty="0" smtClean="0"/>
              <a:t>(Base de datos APA para</a:t>
            </a:r>
            <a:r>
              <a:rPr lang="es-ES_tradnl" baseline="0" noProof="0" dirty="0" smtClean="0"/>
              <a:t> los Planes de gestión de eliminación de los HCFC y para los </a:t>
            </a:r>
            <a:r>
              <a:rPr lang="es-ES_tradnl" noProof="0" dirty="0" smtClean="0"/>
              <a:t>and ICP de los APA) con</a:t>
            </a:r>
            <a:r>
              <a:rPr lang="es-ES_tradnl" baseline="0" noProof="0" dirty="0" smtClean="0"/>
              <a:t> objeto de facilitar el proceso de presentación real y completa al Oficial superior de supervisión y evaluación y al Comité de forma eficaz y puntual</a:t>
            </a:r>
            <a:r>
              <a:rPr lang="es-ES_tradnl" noProof="0" dirty="0" smtClean="0"/>
              <a:t>. El Comité Ejecutivo pidió también a dicho Oficial que le</a:t>
            </a:r>
            <a:r>
              <a:rPr lang="es-ES_tradnl" baseline="0" noProof="0" dirty="0" smtClean="0"/>
              <a:t> </a:t>
            </a:r>
            <a:r>
              <a:rPr lang="es-ES_tradnl" noProof="0" dirty="0" smtClean="0"/>
              <a:t>notificara de los avances</a:t>
            </a:r>
            <a:r>
              <a:rPr lang="es-ES_tradnl" baseline="0" noProof="0" dirty="0" smtClean="0"/>
              <a:t> alcanzados </a:t>
            </a:r>
            <a:r>
              <a:rPr lang="es-ES_tradnl" noProof="0" dirty="0" smtClean="0"/>
              <a:t>en su 70ª Reunión.</a:t>
            </a:r>
          </a:p>
          <a:p>
            <a:pPr defTabSz="919853">
              <a:defRPr/>
            </a:pPr>
            <a:endParaRPr lang="es-ES_tradnl" noProof="0" dirty="0" smtClean="0"/>
          </a:p>
          <a:p>
            <a:r>
              <a:rPr lang="es-ES_tradnl" sz="1200" u="sng" kern="1200" noProof="0" dirty="0" smtClean="0">
                <a:solidFill>
                  <a:schemeClr val="tx1"/>
                </a:solidFill>
                <a:effectLst/>
                <a:latin typeface="Times New Roman" pitchFamily="18" charset="0"/>
                <a:ea typeface="+mn-ea"/>
                <a:cs typeface="+mn-cs"/>
              </a:rPr>
              <a:t>Informe de evaluación final sobre proyectos</a:t>
            </a:r>
            <a:r>
              <a:rPr lang="es-ES_tradnl" sz="1200" u="sng" kern="1200" baseline="0" noProof="0" dirty="0" smtClean="0">
                <a:solidFill>
                  <a:schemeClr val="tx1"/>
                </a:solidFill>
                <a:effectLst/>
                <a:latin typeface="Times New Roman" pitchFamily="18" charset="0"/>
                <a:ea typeface="+mn-ea"/>
                <a:cs typeface="+mn-cs"/>
              </a:rPr>
              <a:t> de acuerdos plurianuales </a:t>
            </a:r>
            <a:r>
              <a:rPr lang="es-ES_tradnl" sz="1200" u="sng" kern="1200" noProof="0" dirty="0" smtClean="0">
                <a:solidFill>
                  <a:schemeClr val="tx1"/>
                </a:solidFill>
                <a:effectLst/>
                <a:latin typeface="Times New Roman" pitchFamily="18" charset="0"/>
                <a:ea typeface="+mn-ea"/>
                <a:cs typeface="+mn-cs"/>
              </a:rPr>
              <a:t>(Decisión 69/11)</a:t>
            </a:r>
            <a:endParaRPr lang="es-ES_tradnl" sz="1200" kern="1200" noProof="0" dirty="0" smtClean="0">
              <a:solidFill>
                <a:schemeClr val="tx1"/>
              </a:solidFill>
              <a:effectLst/>
              <a:latin typeface="Times New Roman" pitchFamily="18" charset="0"/>
              <a:ea typeface="+mn-ea"/>
              <a:cs typeface="+mn-cs"/>
            </a:endParaRPr>
          </a:p>
          <a:p>
            <a:r>
              <a:rPr lang="es-ES_tradnl" sz="1200" kern="1200" noProof="0" dirty="0" smtClean="0">
                <a:solidFill>
                  <a:schemeClr val="tx1"/>
                </a:solidFill>
                <a:effectLst/>
                <a:latin typeface="Times New Roman" pitchFamily="18" charset="0"/>
                <a:ea typeface="+mn-ea"/>
                <a:cs typeface="+mn-cs"/>
              </a:rPr>
              <a:t> </a:t>
            </a:r>
          </a:p>
          <a:p>
            <a:r>
              <a:rPr lang="es-ES_tradnl" sz="1200" kern="1200" noProof="0" dirty="0" smtClean="0">
                <a:solidFill>
                  <a:schemeClr val="tx1"/>
                </a:solidFill>
                <a:effectLst/>
                <a:latin typeface="Times New Roman" pitchFamily="18" charset="0"/>
                <a:ea typeface="+mn-ea"/>
                <a:cs typeface="+mn-cs"/>
              </a:rPr>
              <a:t>El Comité Ejecutivo tomó</a:t>
            </a:r>
            <a:r>
              <a:rPr lang="es-ES_tradnl" sz="1200" kern="1200" baseline="0" noProof="0" dirty="0" smtClean="0">
                <a:solidFill>
                  <a:schemeClr val="tx1"/>
                </a:solidFill>
                <a:effectLst/>
                <a:latin typeface="Times New Roman" pitchFamily="18" charset="0"/>
                <a:ea typeface="+mn-ea"/>
                <a:cs typeface="+mn-cs"/>
              </a:rPr>
              <a:t> nota del informe de evaluación final sobre los proyectos de acuerdos plurianuales (APA) </a:t>
            </a:r>
            <a:r>
              <a:rPr lang="es-ES_tradnl" sz="1200" kern="1200" noProof="0" dirty="0" smtClean="0">
                <a:solidFill>
                  <a:schemeClr val="tx1"/>
                </a:solidFill>
                <a:effectLst/>
                <a:latin typeface="Times New Roman" pitchFamily="18" charset="0"/>
                <a:ea typeface="+mn-ea"/>
                <a:cs typeface="+mn-cs"/>
              </a:rPr>
              <a:t>(documento UNEP/OzL.Pro/ExCom/69/12) el</a:t>
            </a:r>
            <a:r>
              <a:rPr lang="es-ES_tradnl" sz="1200" kern="1200" baseline="0" noProof="0" dirty="0" smtClean="0">
                <a:solidFill>
                  <a:schemeClr val="tx1"/>
                </a:solidFill>
                <a:effectLst/>
                <a:latin typeface="Times New Roman" pitchFamily="18" charset="0"/>
                <a:ea typeface="+mn-ea"/>
                <a:cs typeface="+mn-cs"/>
              </a:rPr>
              <a:t> cual recoge una síntesis de las conclusiones de ocho estudios de caso efectuados en ocho países de bajo consumo al respecto de la eliminación de los </a:t>
            </a:r>
            <a:r>
              <a:rPr lang="es-ES_tradnl" sz="1200" kern="1200" noProof="0" dirty="0" smtClean="0">
                <a:solidFill>
                  <a:schemeClr val="tx1"/>
                </a:solidFill>
                <a:effectLst/>
                <a:latin typeface="Times New Roman" pitchFamily="18" charset="0"/>
                <a:ea typeface="+mn-ea"/>
                <a:cs typeface="+mn-cs"/>
              </a:rPr>
              <a:t>CFC e incluye también una serie de lecciones aprendidas. Se alentó al Oficial superior</a:t>
            </a:r>
            <a:r>
              <a:rPr lang="es-ES_tradnl" sz="1200" kern="1200" baseline="0" noProof="0" dirty="0" smtClean="0">
                <a:solidFill>
                  <a:schemeClr val="tx1"/>
                </a:solidFill>
                <a:effectLst/>
                <a:latin typeface="Times New Roman" pitchFamily="18" charset="0"/>
                <a:ea typeface="+mn-ea"/>
                <a:cs typeface="+mn-cs"/>
              </a:rPr>
              <a:t> de supervisión y evaluación, la Secretaría y los organismos de ejecución, así como los bilaterales interesados, a que analizaran las experiencias resultantes de evaluar los resultados de las actividades en los sectores de servicio y mantenimiento de equipos de climatización y de refrigeración, con miras a desarrollar un planteamiento que pudiera servir para las futuras evaluaciones</a:t>
            </a:r>
            <a:r>
              <a:rPr lang="es-ES_tradnl" sz="1200" kern="1200" noProof="0" dirty="0" smtClean="0">
                <a:solidFill>
                  <a:schemeClr val="tx1"/>
                </a:solidFill>
                <a:effectLst/>
                <a:latin typeface="Times New Roman" pitchFamily="18" charset="0"/>
                <a:ea typeface="+mn-ea"/>
                <a:cs typeface="+mn-cs"/>
              </a:rPr>
              <a:t>.</a:t>
            </a:r>
          </a:p>
          <a:p>
            <a:pPr defTabSz="919853">
              <a:defRPr/>
            </a:pPr>
            <a:endParaRPr lang="es-ES_tradnl" noProof="0" dirty="0" smtClean="0"/>
          </a:p>
          <a:p>
            <a:pPr defTabSz="919853">
              <a:defRPr/>
            </a:pPr>
            <a:endParaRPr lang="es-ES_tradnl" noProof="0" dirty="0" smtClean="0"/>
          </a:p>
          <a:p>
            <a:endParaRPr lang="es-ES_tradnl" noProof="0" dirty="0"/>
          </a:p>
        </p:txBody>
      </p:sp>
      <p:sp>
        <p:nvSpPr>
          <p:cNvPr id="4" name="Slide Number Placeholder 3"/>
          <p:cNvSpPr>
            <a:spLocks noGrp="1"/>
          </p:cNvSpPr>
          <p:nvPr>
            <p:ph type="sldNum" sz="quarter" idx="10"/>
          </p:nvPr>
        </p:nvSpPr>
        <p:spPr/>
        <p:txBody>
          <a:bodyPr/>
          <a:lstStyle/>
          <a:p>
            <a:fld id="{7A12D0CF-2BAA-4F31-9C9F-9E8337257A49}" type="slidenum">
              <a:rPr lang="en-US" altLang="en-US" smtClean="0"/>
              <a:pPr/>
              <a:t>22</a:t>
            </a:fld>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_tradnl" sz="1200" b="1" kern="1200" noProof="0" dirty="0" smtClean="0">
                <a:solidFill>
                  <a:schemeClr val="tx1"/>
                </a:solidFill>
                <a:effectLst/>
                <a:latin typeface="Times New Roman" pitchFamily="18" charset="0"/>
                <a:ea typeface="+mn-ea"/>
                <a:cs typeface="+mn-cs"/>
              </a:rPr>
              <a:t>El Comité Ejecutivo </a:t>
            </a:r>
            <a:r>
              <a:rPr lang="es-ES_tradnl" sz="1200" b="1" u="sng" kern="1200" noProof="0" dirty="0" smtClean="0">
                <a:solidFill>
                  <a:schemeClr val="tx1"/>
                </a:solidFill>
                <a:effectLst/>
                <a:latin typeface="Times New Roman" pitchFamily="18" charset="0"/>
                <a:ea typeface="+mn-ea"/>
                <a:cs typeface="+mn-cs"/>
              </a:rPr>
              <a:t>decidió</a:t>
            </a:r>
            <a:r>
              <a:rPr lang="es-ES_tradnl" sz="1200" b="1" kern="1200" noProof="0" dirty="0" smtClean="0">
                <a:solidFill>
                  <a:schemeClr val="tx1"/>
                </a:solidFill>
                <a:effectLst/>
                <a:latin typeface="Times New Roman" pitchFamily="18" charset="0"/>
                <a:ea typeface="+mn-ea"/>
                <a:cs typeface="+mn-cs"/>
              </a:rPr>
              <a:t>:</a:t>
            </a:r>
          </a:p>
          <a:p>
            <a:pPr lvl="0"/>
            <a:r>
              <a:rPr lang="es-ES_tradnl" noProof="0" dirty="0" smtClean="0">
                <a:effectLst/>
              </a:rPr>
              <a:t>Tomar nota de</a:t>
            </a:r>
            <a:r>
              <a:rPr lang="es-ES_tradnl" baseline="0" noProof="0" dirty="0" smtClean="0">
                <a:effectLst/>
              </a:rPr>
              <a:t> los documentos </a:t>
            </a:r>
            <a:r>
              <a:rPr lang="es-ES_tradnl" noProof="0" dirty="0" smtClean="0">
                <a:effectLst/>
              </a:rPr>
              <a:t>UNEP/OzL.Pro/ExCom/69/37 y Add.1;</a:t>
            </a:r>
          </a:p>
          <a:p>
            <a:r>
              <a:rPr lang="es-ES_tradnl" noProof="0" dirty="0" smtClean="0">
                <a:effectLst/>
              </a:rPr>
              <a:t> </a:t>
            </a:r>
          </a:p>
          <a:p>
            <a:pPr lvl="0"/>
            <a:r>
              <a:rPr lang="es-ES_tradnl" noProof="0" dirty="0" smtClean="0">
                <a:effectLst/>
              </a:rPr>
              <a:t>Aprobar el anuncio revisado de puesto vacante</a:t>
            </a:r>
            <a:r>
              <a:rPr lang="es-ES_tradnl" baseline="0" noProof="0" dirty="0" smtClean="0">
                <a:effectLst/>
              </a:rPr>
              <a:t> para el cargo de Tercer Director del Fondo </a:t>
            </a:r>
            <a:r>
              <a:rPr lang="es-ES_tradnl" noProof="0" dirty="0" smtClean="0">
                <a:effectLst/>
              </a:rPr>
              <a:t>Multilateral con fecha límite para la presentación de solicitudes del 24 de abril de 2013, que se adjunta como</a:t>
            </a:r>
            <a:r>
              <a:rPr lang="es-ES_tradnl" baseline="0" noProof="0" dirty="0" smtClean="0">
                <a:effectLst/>
              </a:rPr>
              <a:t> anexo </a:t>
            </a:r>
            <a:r>
              <a:rPr lang="es-ES_tradnl" noProof="0" dirty="0" smtClean="0">
                <a:effectLst/>
              </a:rPr>
              <a:t>XIV al presente informe;</a:t>
            </a:r>
          </a:p>
          <a:p>
            <a:r>
              <a:rPr lang="es-ES_tradnl" noProof="0" dirty="0" smtClean="0">
                <a:effectLst/>
              </a:rPr>
              <a:t> </a:t>
            </a:r>
          </a:p>
          <a:p>
            <a:pPr lvl="0"/>
            <a:r>
              <a:rPr lang="es-ES_tradnl" noProof="0" dirty="0" smtClean="0">
                <a:effectLst/>
              </a:rPr>
              <a:t>Tomar nota de la respuesta del Director Ejecutivo al Oficial</a:t>
            </a:r>
            <a:r>
              <a:rPr lang="es-ES_tradnl" baseline="0" noProof="0" dirty="0" smtClean="0">
                <a:effectLst/>
              </a:rPr>
              <a:t> superior, del 22 de marzo de 2013, respecto de los representantes del PNUMA en la mesa de selección</a:t>
            </a:r>
            <a:r>
              <a:rPr lang="es-ES_tradnl" noProof="0" dirty="0" smtClean="0">
                <a:effectLst/>
              </a:rPr>
              <a:t>; </a:t>
            </a:r>
          </a:p>
          <a:p>
            <a:r>
              <a:rPr lang="es-ES_tradnl" noProof="0" dirty="0" smtClean="0">
                <a:effectLst/>
              </a:rPr>
              <a:t> </a:t>
            </a:r>
          </a:p>
          <a:p>
            <a:pPr lvl="0"/>
            <a:r>
              <a:rPr lang="es-ES_tradnl" noProof="0" dirty="0" smtClean="0">
                <a:effectLst/>
              </a:rPr>
              <a:t>Aprobar la creación de una mesa de selección compuesta por: la señora Fiona Walters (Reino Unido de Gran Bretaña e</a:t>
            </a:r>
            <a:r>
              <a:rPr lang="es-ES_tradnl" baseline="0" noProof="0" dirty="0" smtClean="0">
                <a:effectLst/>
              </a:rPr>
              <a:t> Irlanda del Norte</a:t>
            </a:r>
            <a:r>
              <a:rPr lang="es-ES_tradnl" noProof="0" dirty="0" smtClean="0">
                <a:effectLst/>
              </a:rPr>
              <a:t>), Copresidentes, señor Atsushi Suginaka (Japón) y señor John Thompson (Estados Unidos de América), representantes de países ajenos al artículo 5, y el señor R. R. Rashmi (India), la señora Margaret Aanyu (Uganda) y el señor Luis Santos (Uruguay), representantes de países que</a:t>
            </a:r>
            <a:r>
              <a:rPr lang="es-ES_tradnl" baseline="0" noProof="0" dirty="0" smtClean="0">
                <a:effectLst/>
              </a:rPr>
              <a:t> operan al amparo del artículo </a:t>
            </a:r>
            <a:r>
              <a:rPr lang="es-ES_tradnl" noProof="0" dirty="0" smtClean="0">
                <a:effectLst/>
              </a:rPr>
              <a:t>5, y el señor Achim Steiner, Copresidente, o la señora Amina Mohamed en nombre</a:t>
            </a:r>
            <a:r>
              <a:rPr lang="es-ES_tradnl" baseline="0" noProof="0" dirty="0" smtClean="0">
                <a:effectLst/>
              </a:rPr>
              <a:t> del señor</a:t>
            </a:r>
            <a:r>
              <a:rPr lang="es-ES_tradnl" noProof="0" dirty="0" smtClean="0">
                <a:effectLst/>
              </a:rPr>
              <a:t> Steiner, así como el señor Marco González, en representación del PNUMA;</a:t>
            </a:r>
          </a:p>
          <a:p>
            <a:r>
              <a:rPr lang="es-ES_tradnl" noProof="0" dirty="0" smtClean="0">
                <a:effectLst/>
              </a:rPr>
              <a:t> </a:t>
            </a:r>
          </a:p>
          <a:p>
            <a:pPr lvl="0"/>
            <a:r>
              <a:rPr lang="es-ES_tradnl" noProof="0" dirty="0" smtClean="0">
                <a:effectLst/>
              </a:rPr>
              <a:t>Tomar</a:t>
            </a:r>
            <a:r>
              <a:rPr lang="es-ES_tradnl" baseline="0" noProof="0" dirty="0" smtClean="0">
                <a:effectLst/>
              </a:rPr>
              <a:t> nota de la correspondencia del Jefe de la Oficina Ejecutiva del PNUMA, del </a:t>
            </a:r>
            <a:r>
              <a:rPr lang="es-ES_tradnl" noProof="0" dirty="0" smtClean="0">
                <a:effectLst/>
              </a:rPr>
              <a:t>27 de marzo y del 12 de abril de 2013 al</a:t>
            </a:r>
            <a:r>
              <a:rPr lang="es-ES_tradnl" baseline="0" noProof="0" dirty="0" smtClean="0">
                <a:effectLst/>
              </a:rPr>
              <a:t> Presidente del Comité Ejecutivo sobre el proceso de selección para el cargo de Oficial superior</a:t>
            </a:r>
            <a:r>
              <a:rPr lang="es-ES_tradnl" noProof="0" dirty="0" smtClean="0">
                <a:effectLst/>
              </a:rPr>
              <a:t>;</a:t>
            </a:r>
          </a:p>
          <a:p>
            <a:r>
              <a:rPr lang="es-ES_tradnl" noProof="0" dirty="0" smtClean="0">
                <a:effectLst/>
              </a:rPr>
              <a:t> </a:t>
            </a:r>
          </a:p>
          <a:p>
            <a:pPr lvl="0"/>
            <a:r>
              <a:rPr lang="es-ES_tradnl" noProof="0" dirty="0" smtClean="0">
                <a:effectLst/>
              </a:rPr>
              <a:t>Pedir a los miembros integrantes de la mesa de selección que trabajen en el periodo entre sesiones en</a:t>
            </a:r>
            <a:r>
              <a:rPr lang="es-ES_tradnl" baseline="0" noProof="0" dirty="0" smtClean="0">
                <a:effectLst/>
              </a:rPr>
              <a:t> los asuntos de su competencia, incluyendo la definición del propio proceso de selección, las fechas para entrevistar en persona a los candidatos y la matriz de evaluación para la asignación de atributos a los mismos</a:t>
            </a:r>
            <a:r>
              <a:rPr lang="es-ES_tradnl" noProof="0" dirty="0" smtClean="0">
                <a:effectLst/>
              </a:rPr>
              <a:t>; y</a:t>
            </a:r>
          </a:p>
          <a:p>
            <a:r>
              <a:rPr lang="es-ES_tradnl" noProof="0" dirty="0" smtClean="0">
                <a:effectLst/>
              </a:rPr>
              <a:t> </a:t>
            </a:r>
          </a:p>
          <a:p>
            <a:pPr lvl="0"/>
            <a:r>
              <a:rPr lang="es-ES_tradnl" noProof="0" dirty="0" smtClean="0">
                <a:effectLst/>
              </a:rPr>
              <a:t>Pedir a</a:t>
            </a:r>
            <a:r>
              <a:rPr lang="es-ES_tradnl" baseline="0" noProof="0" dirty="0" smtClean="0">
                <a:effectLst/>
              </a:rPr>
              <a:t> la mesa de selección que presente su informe a la </a:t>
            </a:r>
            <a:r>
              <a:rPr lang="es-ES_tradnl" noProof="0" dirty="0" smtClean="0">
                <a:effectLst/>
              </a:rPr>
              <a:t>70ª Reunión del Comité Ejecutivo, por mediación de su Presidencia, sobre la marcha de las</a:t>
            </a:r>
            <a:r>
              <a:rPr lang="es-ES_tradnl" baseline="0" noProof="0" dirty="0" smtClean="0">
                <a:effectLst/>
              </a:rPr>
              <a:t> actividades de selección del Oficial superior</a:t>
            </a:r>
            <a:r>
              <a:rPr lang="es-ES_tradnl" noProof="0" dirty="0" smtClean="0">
                <a:effectLst/>
              </a:rPr>
              <a:t>. </a:t>
            </a:r>
          </a:p>
          <a:p>
            <a:r>
              <a:rPr lang="es-ES_tradnl" sz="1200" kern="1200" noProof="0" dirty="0" smtClean="0">
                <a:solidFill>
                  <a:schemeClr val="tx1"/>
                </a:solidFill>
                <a:effectLst/>
                <a:latin typeface="Times New Roman" pitchFamily="18" charset="0"/>
                <a:ea typeface="+mn-ea"/>
                <a:cs typeface="+mn-cs"/>
              </a:rPr>
              <a:t> </a:t>
            </a:r>
          </a:p>
          <a:p>
            <a:r>
              <a:rPr lang="es-ES_tradnl" sz="1200" b="1" kern="1200" noProof="0" dirty="0" smtClean="0">
                <a:solidFill>
                  <a:schemeClr val="tx1"/>
                </a:solidFill>
                <a:effectLst/>
                <a:latin typeface="Times New Roman" pitchFamily="18" charset="0"/>
                <a:ea typeface="+mn-ea"/>
                <a:cs typeface="+mn-cs"/>
              </a:rPr>
              <a:t>(Decisión 69/26)</a:t>
            </a:r>
            <a:endParaRPr lang="es-ES_tradnl" sz="1200" kern="1200" noProof="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7A12D0CF-2BAA-4F31-9C9F-9E8337257A49}" type="slidenum">
              <a:rPr lang="en-US" altLang="en-US" smtClean="0"/>
              <a:pPr/>
              <a:t>23</a:t>
            </a:fld>
            <a:endParaRPr lang="en-US" altLang="en-US" dirty="0"/>
          </a:p>
        </p:txBody>
      </p:sp>
    </p:spTree>
    <p:extLst>
      <p:ext uri="{BB962C8B-B14F-4D97-AF65-F5344CB8AC3E}">
        <p14:creationId xmlns:p14="http://schemas.microsoft.com/office/powerpoint/2010/main" val="3402854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b="1" kern="1200" noProof="0" dirty="0" smtClean="0">
                <a:solidFill>
                  <a:schemeClr val="tx1"/>
                </a:solidFill>
                <a:effectLst/>
                <a:latin typeface="Times New Roman" pitchFamily="18" charset="0"/>
                <a:ea typeface="+mn-ea"/>
                <a:cs typeface="+mn-cs"/>
              </a:rPr>
              <a:t>Proyecto de directrices para</a:t>
            </a:r>
            <a:r>
              <a:rPr lang="es-ES_tradnl" sz="1200" b="1" kern="1200" baseline="0" noProof="0" dirty="0" smtClean="0">
                <a:solidFill>
                  <a:schemeClr val="tx1"/>
                </a:solidFill>
                <a:effectLst/>
                <a:latin typeface="Times New Roman" pitchFamily="18" charset="0"/>
                <a:ea typeface="+mn-ea"/>
                <a:cs typeface="+mn-cs"/>
              </a:rPr>
              <a:t> la financiación de la preparación de la etapa </a:t>
            </a:r>
            <a:r>
              <a:rPr lang="es-ES_tradnl" sz="1200" b="1" kern="1200" noProof="0" dirty="0" smtClean="0">
                <a:solidFill>
                  <a:schemeClr val="tx1"/>
                </a:solidFill>
                <a:effectLst/>
                <a:latin typeface="Times New Roman" pitchFamily="18" charset="0"/>
                <a:ea typeface="+mn-ea"/>
                <a:cs typeface="+mn-cs"/>
              </a:rPr>
              <a:t>II de los Planes de gestión de eliminación de los HCFC (Decisión 69/22)</a:t>
            </a:r>
            <a:endParaRPr lang="es-ES_tradnl" sz="1200" kern="1200" noProof="0" dirty="0" smtClean="0">
              <a:solidFill>
                <a:schemeClr val="tx1"/>
              </a:solidFill>
              <a:effectLst/>
              <a:latin typeface="Times New Roman" pitchFamily="18" charset="0"/>
              <a:ea typeface="+mn-ea"/>
              <a:cs typeface="+mn-cs"/>
            </a:endParaRPr>
          </a:p>
          <a:p>
            <a:r>
              <a:rPr lang="es-ES_tradnl" sz="1200" kern="1200" noProof="0" dirty="0" smtClean="0">
                <a:solidFill>
                  <a:schemeClr val="tx1"/>
                </a:solidFill>
                <a:effectLst/>
                <a:latin typeface="Times New Roman" pitchFamily="18" charset="0"/>
                <a:ea typeface="+mn-ea"/>
                <a:cs typeface="+mn-cs"/>
              </a:rPr>
              <a:t> </a:t>
            </a:r>
          </a:p>
          <a:p>
            <a:r>
              <a:rPr lang="es-ES_tradnl" sz="1200" kern="1200" noProof="0" dirty="0" smtClean="0">
                <a:solidFill>
                  <a:schemeClr val="tx1"/>
                </a:solidFill>
                <a:effectLst/>
                <a:latin typeface="Times New Roman" pitchFamily="18" charset="0"/>
                <a:ea typeface="+mn-ea"/>
                <a:cs typeface="+mn-cs"/>
              </a:rPr>
              <a:t>El Comité examinó</a:t>
            </a:r>
            <a:r>
              <a:rPr lang="es-ES_tradnl" sz="1200" kern="1200" baseline="0" noProof="0" dirty="0" smtClean="0">
                <a:solidFill>
                  <a:schemeClr val="tx1"/>
                </a:solidFill>
                <a:effectLst/>
                <a:latin typeface="Times New Roman" pitchFamily="18" charset="0"/>
                <a:ea typeface="+mn-ea"/>
                <a:cs typeface="+mn-cs"/>
              </a:rPr>
              <a:t> el proyecto de directrices para financiar la preparación de la etapa </a:t>
            </a:r>
            <a:r>
              <a:rPr lang="es-ES_tradnl" sz="1200" kern="1200" noProof="0" dirty="0" smtClean="0">
                <a:solidFill>
                  <a:schemeClr val="tx1"/>
                </a:solidFill>
                <a:effectLst/>
                <a:latin typeface="Times New Roman" pitchFamily="18" charset="0"/>
                <a:ea typeface="+mn-ea"/>
                <a:cs typeface="+mn-cs"/>
              </a:rPr>
              <a:t>II de los Planes de gestión de eliminación de los HCFC (documento UNEP/OzL.Pro/ExCom/69/33) en el que se recogieron cuestiones</a:t>
            </a:r>
            <a:r>
              <a:rPr lang="es-ES_tradnl" sz="1200" kern="1200" baseline="0" noProof="0" dirty="0" smtClean="0">
                <a:solidFill>
                  <a:schemeClr val="tx1"/>
                </a:solidFill>
                <a:effectLst/>
                <a:latin typeface="Times New Roman" pitchFamily="18" charset="0"/>
                <a:ea typeface="+mn-ea"/>
                <a:cs typeface="+mn-cs"/>
              </a:rPr>
              <a:t> tales como los calendarios, las prescripciones informativas y los niveles de financiación sugeridos para la preparación de la etapa </a:t>
            </a:r>
            <a:r>
              <a:rPr lang="es-ES_tradnl" sz="1200" kern="1200" noProof="0" dirty="0" smtClean="0">
                <a:solidFill>
                  <a:schemeClr val="tx1"/>
                </a:solidFill>
                <a:effectLst/>
                <a:latin typeface="Times New Roman" pitchFamily="18" charset="0"/>
                <a:ea typeface="+mn-ea"/>
                <a:cs typeface="+mn-cs"/>
              </a:rPr>
              <a:t>II de dichos</a:t>
            </a:r>
            <a:r>
              <a:rPr lang="es-ES_tradnl" sz="1200" kern="1200" baseline="0" noProof="0" dirty="0" smtClean="0">
                <a:solidFill>
                  <a:schemeClr val="tx1"/>
                </a:solidFill>
                <a:effectLst/>
                <a:latin typeface="Times New Roman" pitchFamily="18" charset="0"/>
                <a:ea typeface="+mn-ea"/>
                <a:cs typeface="+mn-cs"/>
              </a:rPr>
              <a:t> Planes</a:t>
            </a:r>
            <a:r>
              <a:rPr lang="es-ES_tradnl" sz="1200" kern="1200" noProof="0" dirty="0" smtClean="0">
                <a:solidFill>
                  <a:schemeClr val="tx1"/>
                </a:solidFill>
                <a:effectLst/>
                <a:latin typeface="Times New Roman" pitchFamily="18" charset="0"/>
                <a:ea typeface="+mn-ea"/>
                <a:cs typeface="+mn-cs"/>
              </a:rPr>
              <a:t>.  Debido a la falta de tiempo para analizar todas las cuestiones, el Comité pospuso el examen del</a:t>
            </a:r>
            <a:r>
              <a:rPr lang="es-ES_tradnl" sz="1200" kern="1200" baseline="0" noProof="0" dirty="0" smtClean="0">
                <a:solidFill>
                  <a:schemeClr val="tx1"/>
                </a:solidFill>
                <a:effectLst/>
                <a:latin typeface="Times New Roman" pitchFamily="18" charset="0"/>
                <a:ea typeface="+mn-ea"/>
                <a:cs typeface="+mn-cs"/>
              </a:rPr>
              <a:t> proyecto de directrices a la </a:t>
            </a:r>
            <a:r>
              <a:rPr lang="es-ES_tradnl" sz="1200" kern="1200" noProof="0" dirty="0" smtClean="0">
                <a:solidFill>
                  <a:schemeClr val="tx1"/>
                </a:solidFill>
                <a:effectLst/>
                <a:latin typeface="Times New Roman" pitchFamily="18" charset="0"/>
                <a:ea typeface="+mn-ea"/>
                <a:cs typeface="+mn-cs"/>
              </a:rPr>
              <a:t>70ª reunión. El Comité pidió también a la Secretaría que</a:t>
            </a:r>
            <a:r>
              <a:rPr lang="es-ES_tradnl" sz="1200" kern="1200" baseline="0" noProof="0" dirty="0" smtClean="0">
                <a:solidFill>
                  <a:schemeClr val="tx1"/>
                </a:solidFill>
                <a:effectLst/>
                <a:latin typeface="Times New Roman" pitchFamily="18" charset="0"/>
                <a:ea typeface="+mn-ea"/>
                <a:cs typeface="+mn-cs"/>
              </a:rPr>
              <a:t> preparara un documento informativo a entregar a la </a:t>
            </a:r>
            <a:r>
              <a:rPr lang="es-ES_tradnl" sz="1200" kern="1200" noProof="0" dirty="0" smtClean="0">
                <a:solidFill>
                  <a:schemeClr val="tx1"/>
                </a:solidFill>
                <a:effectLst/>
                <a:latin typeface="Times New Roman" pitchFamily="18" charset="0"/>
                <a:ea typeface="+mn-ea"/>
                <a:cs typeface="+mn-cs"/>
              </a:rPr>
              <a:t>70ª reunión que</a:t>
            </a:r>
            <a:r>
              <a:rPr lang="es-ES_tradnl" sz="1200" kern="1200" baseline="0" noProof="0" dirty="0" smtClean="0">
                <a:solidFill>
                  <a:schemeClr val="tx1"/>
                </a:solidFill>
                <a:effectLst/>
                <a:latin typeface="Times New Roman" pitchFamily="18" charset="0"/>
                <a:ea typeface="+mn-ea"/>
                <a:cs typeface="+mn-cs"/>
              </a:rPr>
              <a:t> sirviera al Comité Ejecutivo en su examen de los criterios para la financiación de la eliminación del consumo de los HCFC adoptada  por la Decisión </a:t>
            </a:r>
            <a:r>
              <a:rPr lang="es-ES_tradnl" sz="1200" kern="1200" noProof="0" dirty="0" smtClean="0">
                <a:solidFill>
                  <a:schemeClr val="tx1"/>
                </a:solidFill>
                <a:effectLst/>
                <a:latin typeface="Times New Roman" pitchFamily="18" charset="0"/>
                <a:ea typeface="+mn-ea"/>
                <a:cs typeface="+mn-cs"/>
              </a:rPr>
              <a:t>60/44, incluyendo un análisis de la rentabilidad de los proyectos aprobados hasta la fecha, así como de la división de costos entre costos</a:t>
            </a:r>
            <a:r>
              <a:rPr lang="es-ES_tradnl" sz="1200" kern="1200" baseline="0" noProof="0" dirty="0" smtClean="0">
                <a:solidFill>
                  <a:schemeClr val="tx1"/>
                </a:solidFill>
                <a:effectLst/>
                <a:latin typeface="Times New Roman" pitchFamily="18" charset="0"/>
                <a:ea typeface="+mn-ea"/>
                <a:cs typeface="+mn-cs"/>
              </a:rPr>
              <a:t> adicionales de explotación y costos adicionales de capital</a:t>
            </a:r>
            <a:r>
              <a:rPr lang="es-ES_tradnl" sz="1200" kern="1200" noProof="0" dirty="0" smtClean="0">
                <a:solidFill>
                  <a:schemeClr val="tx1"/>
                </a:solidFill>
                <a:effectLst/>
                <a:latin typeface="Times New Roman" pitchFamily="18" charset="0"/>
                <a:ea typeface="+mn-ea"/>
                <a:cs typeface="+mn-cs"/>
              </a:rPr>
              <a:t>.</a:t>
            </a:r>
          </a:p>
          <a:p>
            <a:endParaRPr lang="es-ES_tradnl" noProof="0" dirty="0"/>
          </a:p>
        </p:txBody>
      </p:sp>
      <p:sp>
        <p:nvSpPr>
          <p:cNvPr id="4" name="Slide Number Placeholder 3"/>
          <p:cNvSpPr>
            <a:spLocks noGrp="1"/>
          </p:cNvSpPr>
          <p:nvPr>
            <p:ph type="sldNum" sz="quarter" idx="10"/>
          </p:nvPr>
        </p:nvSpPr>
        <p:spPr/>
        <p:txBody>
          <a:bodyPr/>
          <a:lstStyle/>
          <a:p>
            <a:fld id="{7A12D0CF-2BAA-4F31-9C9F-9E8337257A49}" type="slidenum">
              <a:rPr lang="en-US" altLang="en-US" smtClean="0"/>
              <a:pPr/>
              <a:t>24</a:t>
            </a:fld>
            <a:endParaRPr lang="en-US" altLang="en-US" dirty="0"/>
          </a:p>
        </p:txBody>
      </p:sp>
    </p:spTree>
    <p:extLst>
      <p:ext uri="{BB962C8B-B14F-4D97-AF65-F5344CB8AC3E}">
        <p14:creationId xmlns:p14="http://schemas.microsoft.com/office/powerpoint/2010/main" val="2042971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b="1" kern="1200" noProof="0" dirty="0" smtClean="0">
                <a:solidFill>
                  <a:schemeClr val="tx1"/>
                </a:solidFill>
                <a:effectLst/>
                <a:latin typeface="Times New Roman" pitchFamily="18" charset="0"/>
                <a:ea typeface="+mn-ea"/>
                <a:cs typeface="+mn-cs"/>
              </a:rPr>
              <a:t>Proyecto de directrices para</a:t>
            </a:r>
            <a:r>
              <a:rPr lang="es-ES_tradnl" sz="1200" b="1" kern="1200" baseline="0" noProof="0" dirty="0" smtClean="0">
                <a:solidFill>
                  <a:schemeClr val="tx1"/>
                </a:solidFill>
                <a:effectLst/>
                <a:latin typeface="Times New Roman" pitchFamily="18" charset="0"/>
                <a:ea typeface="+mn-ea"/>
                <a:cs typeface="+mn-cs"/>
              </a:rPr>
              <a:t> la financiación de la preparación de la etapa </a:t>
            </a:r>
            <a:r>
              <a:rPr lang="es-ES_tradnl" sz="1200" b="1" kern="1200" noProof="0" dirty="0" smtClean="0">
                <a:solidFill>
                  <a:schemeClr val="tx1"/>
                </a:solidFill>
                <a:effectLst/>
                <a:latin typeface="Times New Roman" pitchFamily="18" charset="0"/>
                <a:ea typeface="+mn-ea"/>
                <a:cs typeface="+mn-cs"/>
              </a:rPr>
              <a:t>II de los Planes de gestión de eliminación de los HCFC (Decisión 69/22)</a:t>
            </a:r>
            <a:endParaRPr lang="es-ES_tradnl" sz="1200" kern="1200" noProof="0" dirty="0" smtClean="0">
              <a:solidFill>
                <a:schemeClr val="tx1"/>
              </a:solidFill>
              <a:effectLst/>
              <a:latin typeface="Times New Roman" pitchFamily="18" charset="0"/>
              <a:ea typeface="+mn-ea"/>
              <a:cs typeface="+mn-cs"/>
            </a:endParaRPr>
          </a:p>
          <a:p>
            <a:r>
              <a:rPr lang="es-ES_tradnl" sz="1200" kern="1200" noProof="0" dirty="0" smtClean="0">
                <a:solidFill>
                  <a:schemeClr val="tx1"/>
                </a:solidFill>
                <a:effectLst/>
                <a:latin typeface="Times New Roman" pitchFamily="18" charset="0"/>
                <a:ea typeface="+mn-ea"/>
                <a:cs typeface="+mn-cs"/>
              </a:rPr>
              <a:t> </a:t>
            </a:r>
          </a:p>
          <a:p>
            <a:r>
              <a:rPr lang="es-ES_tradnl" sz="1200" kern="1200" noProof="0" dirty="0" smtClean="0">
                <a:solidFill>
                  <a:schemeClr val="tx1"/>
                </a:solidFill>
                <a:effectLst/>
                <a:latin typeface="Times New Roman" pitchFamily="18" charset="0"/>
                <a:ea typeface="+mn-ea"/>
                <a:cs typeface="+mn-cs"/>
              </a:rPr>
              <a:t>El Comité examinó</a:t>
            </a:r>
            <a:r>
              <a:rPr lang="es-ES_tradnl" sz="1200" kern="1200" baseline="0" noProof="0" dirty="0" smtClean="0">
                <a:solidFill>
                  <a:schemeClr val="tx1"/>
                </a:solidFill>
                <a:effectLst/>
                <a:latin typeface="Times New Roman" pitchFamily="18" charset="0"/>
                <a:ea typeface="+mn-ea"/>
                <a:cs typeface="+mn-cs"/>
              </a:rPr>
              <a:t> el proyecto de directrices para financiar la preparación de la etapa </a:t>
            </a:r>
            <a:r>
              <a:rPr lang="es-ES_tradnl" sz="1200" kern="1200" noProof="0" dirty="0" smtClean="0">
                <a:solidFill>
                  <a:schemeClr val="tx1"/>
                </a:solidFill>
                <a:effectLst/>
                <a:latin typeface="Times New Roman" pitchFamily="18" charset="0"/>
                <a:ea typeface="+mn-ea"/>
                <a:cs typeface="+mn-cs"/>
              </a:rPr>
              <a:t>II de los Planes de gestión de eliminación de los HCFC (documento UNEP/OzL.Pro/ExCom/69/33) en el que se recogieron cuestiones</a:t>
            </a:r>
            <a:r>
              <a:rPr lang="es-ES_tradnl" sz="1200" kern="1200" baseline="0" noProof="0" dirty="0" smtClean="0">
                <a:solidFill>
                  <a:schemeClr val="tx1"/>
                </a:solidFill>
                <a:effectLst/>
                <a:latin typeface="Times New Roman" pitchFamily="18" charset="0"/>
                <a:ea typeface="+mn-ea"/>
                <a:cs typeface="+mn-cs"/>
              </a:rPr>
              <a:t> tales como los calendarios, las prescripciones informativas y los niveles de financiación sugeridos para la preparación de la etapa </a:t>
            </a:r>
            <a:r>
              <a:rPr lang="es-ES_tradnl" sz="1200" kern="1200" noProof="0" dirty="0" smtClean="0">
                <a:solidFill>
                  <a:schemeClr val="tx1"/>
                </a:solidFill>
                <a:effectLst/>
                <a:latin typeface="Times New Roman" pitchFamily="18" charset="0"/>
                <a:ea typeface="+mn-ea"/>
                <a:cs typeface="+mn-cs"/>
              </a:rPr>
              <a:t>II de dichos</a:t>
            </a:r>
            <a:r>
              <a:rPr lang="es-ES_tradnl" sz="1200" kern="1200" baseline="0" noProof="0" dirty="0" smtClean="0">
                <a:solidFill>
                  <a:schemeClr val="tx1"/>
                </a:solidFill>
                <a:effectLst/>
                <a:latin typeface="Times New Roman" pitchFamily="18" charset="0"/>
                <a:ea typeface="+mn-ea"/>
                <a:cs typeface="+mn-cs"/>
              </a:rPr>
              <a:t> Planes</a:t>
            </a:r>
            <a:r>
              <a:rPr lang="es-ES_tradnl" sz="1200" kern="1200" noProof="0" dirty="0" smtClean="0">
                <a:solidFill>
                  <a:schemeClr val="tx1"/>
                </a:solidFill>
                <a:effectLst/>
                <a:latin typeface="Times New Roman" pitchFamily="18" charset="0"/>
                <a:ea typeface="+mn-ea"/>
                <a:cs typeface="+mn-cs"/>
              </a:rPr>
              <a:t>.  Debido a la falta de tiempo para analizar todas las cuestiones, el Comité pospuso el examen del</a:t>
            </a:r>
            <a:r>
              <a:rPr lang="es-ES_tradnl" sz="1200" kern="1200" baseline="0" noProof="0" dirty="0" smtClean="0">
                <a:solidFill>
                  <a:schemeClr val="tx1"/>
                </a:solidFill>
                <a:effectLst/>
                <a:latin typeface="Times New Roman" pitchFamily="18" charset="0"/>
                <a:ea typeface="+mn-ea"/>
                <a:cs typeface="+mn-cs"/>
              </a:rPr>
              <a:t> proyecto de directrices a la </a:t>
            </a:r>
            <a:r>
              <a:rPr lang="es-ES_tradnl" sz="1200" kern="1200" noProof="0" dirty="0" smtClean="0">
                <a:solidFill>
                  <a:schemeClr val="tx1"/>
                </a:solidFill>
                <a:effectLst/>
                <a:latin typeface="Times New Roman" pitchFamily="18" charset="0"/>
                <a:ea typeface="+mn-ea"/>
                <a:cs typeface="+mn-cs"/>
              </a:rPr>
              <a:t>70ª reunión. El Comité pidió también a la Secretaría que</a:t>
            </a:r>
            <a:r>
              <a:rPr lang="es-ES_tradnl" sz="1200" kern="1200" baseline="0" noProof="0" dirty="0" smtClean="0">
                <a:solidFill>
                  <a:schemeClr val="tx1"/>
                </a:solidFill>
                <a:effectLst/>
                <a:latin typeface="Times New Roman" pitchFamily="18" charset="0"/>
                <a:ea typeface="+mn-ea"/>
                <a:cs typeface="+mn-cs"/>
              </a:rPr>
              <a:t> preparara un documento informativo a entregar a la </a:t>
            </a:r>
            <a:r>
              <a:rPr lang="es-ES_tradnl" sz="1200" kern="1200" noProof="0" dirty="0" smtClean="0">
                <a:solidFill>
                  <a:schemeClr val="tx1"/>
                </a:solidFill>
                <a:effectLst/>
                <a:latin typeface="Times New Roman" pitchFamily="18" charset="0"/>
                <a:ea typeface="+mn-ea"/>
                <a:cs typeface="+mn-cs"/>
              </a:rPr>
              <a:t>70ª reunión que</a:t>
            </a:r>
            <a:r>
              <a:rPr lang="es-ES_tradnl" sz="1200" kern="1200" baseline="0" noProof="0" dirty="0" smtClean="0">
                <a:solidFill>
                  <a:schemeClr val="tx1"/>
                </a:solidFill>
                <a:effectLst/>
                <a:latin typeface="Times New Roman" pitchFamily="18" charset="0"/>
                <a:ea typeface="+mn-ea"/>
                <a:cs typeface="+mn-cs"/>
              </a:rPr>
              <a:t> sirviera al Comité Ejecutivo en su examen de los criterios para la financiación de la eliminación del consumo de los HCFC adoptada  por la Decisión </a:t>
            </a:r>
            <a:r>
              <a:rPr lang="es-ES_tradnl" sz="1200" kern="1200" noProof="0" dirty="0" smtClean="0">
                <a:solidFill>
                  <a:schemeClr val="tx1"/>
                </a:solidFill>
                <a:effectLst/>
                <a:latin typeface="Times New Roman" pitchFamily="18" charset="0"/>
                <a:ea typeface="+mn-ea"/>
                <a:cs typeface="+mn-cs"/>
              </a:rPr>
              <a:t>60/44, incluyendo un análisis de la rentabilidad de los proyectos aprobados hasta la fecha, así como de la división de costos entre costos</a:t>
            </a:r>
            <a:r>
              <a:rPr lang="es-ES_tradnl" sz="1200" kern="1200" baseline="0" noProof="0" dirty="0" smtClean="0">
                <a:solidFill>
                  <a:schemeClr val="tx1"/>
                </a:solidFill>
                <a:effectLst/>
                <a:latin typeface="Times New Roman" pitchFamily="18" charset="0"/>
                <a:ea typeface="+mn-ea"/>
                <a:cs typeface="+mn-cs"/>
              </a:rPr>
              <a:t> adicionales de explotación y costos adicionales de capital</a:t>
            </a:r>
            <a:r>
              <a:rPr lang="es-ES_tradnl" sz="1200" kern="1200" noProof="0" dirty="0" smtClean="0">
                <a:solidFill>
                  <a:schemeClr val="tx1"/>
                </a:solidFill>
                <a:effectLst/>
                <a:latin typeface="Times New Roman" pitchFamily="18" charset="0"/>
                <a:ea typeface="+mn-ea"/>
                <a:cs typeface="+mn-cs"/>
              </a:rPr>
              <a:t>.</a:t>
            </a:r>
          </a:p>
          <a:p>
            <a:endParaRPr lang="es-ES_tradnl" noProof="0" dirty="0"/>
          </a:p>
        </p:txBody>
      </p:sp>
      <p:sp>
        <p:nvSpPr>
          <p:cNvPr id="4" name="Slide Number Placeholder 3"/>
          <p:cNvSpPr>
            <a:spLocks noGrp="1"/>
          </p:cNvSpPr>
          <p:nvPr>
            <p:ph type="sldNum" sz="quarter" idx="10"/>
          </p:nvPr>
        </p:nvSpPr>
        <p:spPr/>
        <p:txBody>
          <a:bodyPr/>
          <a:lstStyle/>
          <a:p>
            <a:fld id="{7A12D0CF-2BAA-4F31-9C9F-9E8337257A49}" type="slidenum">
              <a:rPr lang="en-US" altLang="en-US" smtClean="0"/>
              <a:pPr/>
              <a:t>25</a:t>
            </a:fld>
            <a:endParaRPr lang="en-US" altLang="en-US" dirty="0"/>
          </a:p>
        </p:txBody>
      </p:sp>
    </p:spTree>
    <p:extLst>
      <p:ext uri="{BB962C8B-B14F-4D97-AF65-F5344CB8AC3E}">
        <p14:creationId xmlns:p14="http://schemas.microsoft.com/office/powerpoint/2010/main" val="2042971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7A12D0CF-2BAA-4F31-9C9F-9E8337257A49}" type="slidenum">
              <a:rPr lang="en-US" altLang="en-US" smtClean="0"/>
              <a:pPr/>
              <a:t>3</a:t>
            </a:fld>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5EF6C9-38A1-42D6-AE23-EE4635BA4466}" type="slidenum">
              <a:rPr lang="en-US" altLang="en-US" smtClean="0"/>
              <a:pPr/>
              <a:t>26</a:t>
            </a:fld>
            <a:endParaRPr lang="en-US" altLang="en-US" dirty="0"/>
          </a:p>
        </p:txBody>
      </p:sp>
    </p:spTree>
    <p:extLst>
      <p:ext uri="{BB962C8B-B14F-4D97-AF65-F5344CB8AC3E}">
        <p14:creationId xmlns:p14="http://schemas.microsoft.com/office/powerpoint/2010/main" val="2577494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7A12D0CF-2BAA-4F31-9C9F-9E8337257A49}" type="slidenum">
              <a:rPr lang="en-US" altLang="en-US" smtClean="0"/>
              <a:pPr/>
              <a:t>27</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9853">
              <a:defRPr/>
            </a:pPr>
            <a:endParaRPr lang="en-CA" dirty="0"/>
          </a:p>
          <a:p>
            <a:pPr defTabSz="919853">
              <a:defRPr/>
            </a:pPr>
            <a:endParaRPr lang="en-CA" dirty="0"/>
          </a:p>
          <a:p>
            <a:endParaRPr lang="en-CA" dirty="0"/>
          </a:p>
        </p:txBody>
      </p:sp>
      <p:sp>
        <p:nvSpPr>
          <p:cNvPr id="4" name="Slide Number Placeholder 3"/>
          <p:cNvSpPr>
            <a:spLocks noGrp="1"/>
          </p:cNvSpPr>
          <p:nvPr>
            <p:ph type="sldNum" sz="quarter" idx="10"/>
          </p:nvPr>
        </p:nvSpPr>
        <p:spPr/>
        <p:txBody>
          <a:bodyPr/>
          <a:lstStyle/>
          <a:p>
            <a:fld id="{7A12D0CF-2BAA-4F31-9C9F-9E8337257A49}" type="slidenum">
              <a:rPr lang="en-US" altLang="en-US" smtClean="0"/>
              <a:pPr/>
              <a:t>4</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7A12D0CF-2BAA-4F31-9C9F-9E8337257A49}" type="slidenum">
              <a:rPr lang="en-US" altLang="en-US" smtClean="0"/>
              <a:pPr/>
              <a:t>5</a:t>
            </a:fld>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7A12D0CF-2BAA-4F31-9C9F-9E8337257A49}" type="slidenum">
              <a:rPr lang="en-US" altLang="en-US" smtClean="0"/>
              <a:pPr/>
              <a:t>6</a:t>
            </a:fld>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kern="1200" noProof="0" dirty="0" smtClean="0">
                <a:solidFill>
                  <a:schemeClr val="tx1"/>
                </a:solidFill>
                <a:effectLst/>
                <a:latin typeface="Times New Roman" pitchFamily="18" charset="0"/>
                <a:ea typeface="+mn-ea"/>
                <a:cs typeface="+mn-cs"/>
              </a:rPr>
              <a:t>La cuestión del Plan</a:t>
            </a:r>
            <a:r>
              <a:rPr lang="es-ES_tradnl" sz="1200" kern="1200" baseline="0" noProof="0" dirty="0" smtClean="0">
                <a:solidFill>
                  <a:schemeClr val="tx1"/>
                </a:solidFill>
                <a:effectLst/>
                <a:latin typeface="Times New Roman" pitchFamily="18" charset="0"/>
                <a:ea typeface="+mn-ea"/>
                <a:cs typeface="+mn-cs"/>
              </a:rPr>
              <a:t> de gestión de la eliminación de los HCFC para el sector de producción de HCFC para </a:t>
            </a:r>
            <a:r>
              <a:rPr lang="es-ES_tradnl" sz="1200" kern="1200" noProof="0" dirty="0" smtClean="0">
                <a:solidFill>
                  <a:schemeClr val="tx1"/>
                </a:solidFill>
                <a:effectLst/>
                <a:latin typeface="Times New Roman" pitchFamily="18" charset="0"/>
                <a:ea typeface="+mn-ea"/>
                <a:cs typeface="+mn-cs"/>
              </a:rPr>
              <a:t>China la</a:t>
            </a:r>
            <a:r>
              <a:rPr lang="es-ES_tradnl" sz="1200" kern="1200" baseline="0" noProof="0" dirty="0" smtClean="0">
                <a:solidFill>
                  <a:schemeClr val="tx1"/>
                </a:solidFill>
                <a:effectLst/>
                <a:latin typeface="Times New Roman" pitchFamily="18" charset="0"/>
                <a:ea typeface="+mn-ea"/>
                <a:cs typeface="+mn-cs"/>
              </a:rPr>
              <a:t> examinó un pequeño grupo de negociación establecido para llegar a una decisión a su respecto</a:t>
            </a:r>
            <a:r>
              <a:rPr lang="es-ES_tradnl" sz="1200" kern="1200" noProof="0" dirty="0" smtClean="0">
                <a:solidFill>
                  <a:schemeClr val="tx1"/>
                </a:solidFill>
                <a:effectLst/>
                <a:latin typeface="Times New Roman" pitchFamily="18" charset="0"/>
                <a:ea typeface="+mn-ea"/>
                <a:cs typeface="+mn-cs"/>
              </a:rPr>
              <a:t>.  Partiendo de lo acordado en las negociaciones, el Comité Ejecutivo aprobó un total de 95 millones de $EUA para la etapa I de dicho plan</a:t>
            </a:r>
            <a:r>
              <a:rPr lang="es-ES_tradnl" sz="1200" kern="1200" baseline="0" noProof="0" dirty="0" smtClean="0">
                <a:solidFill>
                  <a:schemeClr val="tx1"/>
                </a:solidFill>
                <a:effectLst/>
                <a:latin typeface="Times New Roman" pitchFamily="18" charset="0"/>
                <a:ea typeface="+mn-ea"/>
                <a:cs typeface="+mn-cs"/>
              </a:rPr>
              <a:t> de gestión de eliminación para China con objeto de cumplir con la meta de estabilización y la reducción del 10 por ciento de la producción básica de referencia de </a:t>
            </a:r>
            <a:r>
              <a:rPr lang="es-ES_tradnl" sz="1200" kern="1200" noProof="0" dirty="0" smtClean="0">
                <a:solidFill>
                  <a:schemeClr val="tx1"/>
                </a:solidFill>
                <a:effectLst/>
                <a:latin typeface="Times New Roman" pitchFamily="18" charset="0"/>
                <a:ea typeface="+mn-ea"/>
                <a:cs typeface="+mn-cs"/>
              </a:rPr>
              <a:t>HCFC, aceptándose la necesidad de China</a:t>
            </a:r>
            <a:r>
              <a:rPr lang="es-ES_tradnl" sz="1200" kern="1200" baseline="0" noProof="0" dirty="0" smtClean="0">
                <a:solidFill>
                  <a:schemeClr val="tx1"/>
                </a:solidFill>
                <a:effectLst/>
                <a:latin typeface="Times New Roman" pitchFamily="18" charset="0"/>
                <a:ea typeface="+mn-ea"/>
                <a:cs typeface="+mn-cs"/>
              </a:rPr>
              <a:t> de que en este sector se concentren los desembolsos al comienzo del periodo de eliminación</a:t>
            </a:r>
            <a:r>
              <a:rPr lang="es-ES_tradnl" sz="1200" kern="1200" noProof="0" dirty="0" smtClean="0">
                <a:solidFill>
                  <a:schemeClr val="tx1"/>
                </a:solidFill>
                <a:effectLst/>
                <a:latin typeface="Times New Roman" pitchFamily="18" charset="0"/>
                <a:ea typeface="+mn-ea"/>
                <a:cs typeface="+mn-cs"/>
              </a:rPr>
              <a:t>. La financiación se aprobaría en cuatro tramos, a saber: 24 millones de $EUA</a:t>
            </a:r>
            <a:r>
              <a:rPr lang="es-ES_tradnl" sz="1200" kern="1200" baseline="0" noProof="0" dirty="0" smtClean="0">
                <a:solidFill>
                  <a:schemeClr val="tx1"/>
                </a:solidFill>
                <a:effectLst/>
                <a:latin typeface="Times New Roman" pitchFamily="18" charset="0"/>
                <a:ea typeface="+mn-ea"/>
                <a:cs typeface="+mn-cs"/>
              </a:rPr>
              <a:t> en</a:t>
            </a:r>
            <a:r>
              <a:rPr lang="es-ES_tradnl" sz="1200" kern="1200" noProof="0" dirty="0" smtClean="0">
                <a:solidFill>
                  <a:schemeClr val="tx1"/>
                </a:solidFill>
                <a:effectLst/>
                <a:latin typeface="Times New Roman" pitchFamily="18" charset="0"/>
                <a:ea typeface="+mn-ea"/>
                <a:cs typeface="+mn-cs"/>
              </a:rPr>
              <a:t> 2013, 23 millones de $EUA</a:t>
            </a:r>
            <a:r>
              <a:rPr lang="es-ES_tradnl" sz="1200" kern="1200" baseline="0" noProof="0" dirty="0" smtClean="0">
                <a:solidFill>
                  <a:schemeClr val="tx1"/>
                </a:solidFill>
                <a:effectLst/>
                <a:latin typeface="Times New Roman" pitchFamily="18" charset="0"/>
                <a:ea typeface="+mn-ea"/>
                <a:cs typeface="+mn-cs"/>
              </a:rPr>
              <a:t> e</a:t>
            </a:r>
            <a:r>
              <a:rPr lang="es-ES_tradnl" sz="1200" kern="1200" noProof="0" dirty="0" smtClean="0">
                <a:solidFill>
                  <a:schemeClr val="tx1"/>
                </a:solidFill>
                <a:effectLst/>
                <a:latin typeface="Times New Roman" pitchFamily="18" charset="0"/>
                <a:ea typeface="+mn-ea"/>
                <a:cs typeface="+mn-cs"/>
              </a:rPr>
              <a:t>n 2014, 24 millones de $EUA</a:t>
            </a:r>
            <a:r>
              <a:rPr lang="es-ES_tradnl" sz="1200" kern="1200" baseline="0" noProof="0" dirty="0" smtClean="0">
                <a:solidFill>
                  <a:schemeClr val="tx1"/>
                </a:solidFill>
                <a:effectLst/>
                <a:latin typeface="Times New Roman" pitchFamily="18" charset="0"/>
                <a:ea typeface="+mn-ea"/>
                <a:cs typeface="+mn-cs"/>
              </a:rPr>
              <a:t> e</a:t>
            </a:r>
            <a:r>
              <a:rPr lang="es-ES_tradnl" sz="1200" kern="1200" noProof="0" dirty="0" smtClean="0">
                <a:solidFill>
                  <a:schemeClr val="tx1"/>
                </a:solidFill>
                <a:effectLst/>
                <a:latin typeface="Times New Roman" pitchFamily="18" charset="0"/>
                <a:ea typeface="+mn-ea"/>
                <a:cs typeface="+mn-cs"/>
              </a:rPr>
              <a:t>n 2015, y 24 millones de $EUA</a:t>
            </a:r>
            <a:r>
              <a:rPr lang="es-ES_tradnl" sz="1200" kern="1200" baseline="0" noProof="0" dirty="0" smtClean="0">
                <a:solidFill>
                  <a:schemeClr val="tx1"/>
                </a:solidFill>
                <a:effectLst/>
                <a:latin typeface="Times New Roman" pitchFamily="18" charset="0"/>
                <a:ea typeface="+mn-ea"/>
                <a:cs typeface="+mn-cs"/>
              </a:rPr>
              <a:t> e</a:t>
            </a:r>
            <a:r>
              <a:rPr lang="es-ES_tradnl" sz="1200" kern="1200" noProof="0" dirty="0" smtClean="0">
                <a:solidFill>
                  <a:schemeClr val="tx1"/>
                </a:solidFill>
                <a:effectLst/>
                <a:latin typeface="Times New Roman" pitchFamily="18" charset="0"/>
                <a:ea typeface="+mn-ea"/>
                <a:cs typeface="+mn-cs"/>
              </a:rPr>
              <a:t>n 2016, desembolsándose</a:t>
            </a:r>
            <a:r>
              <a:rPr lang="es-ES_tradnl" sz="1200" kern="1200" baseline="0" noProof="0" dirty="0" smtClean="0">
                <a:solidFill>
                  <a:schemeClr val="tx1"/>
                </a:solidFill>
                <a:effectLst/>
                <a:latin typeface="Times New Roman" pitchFamily="18" charset="0"/>
                <a:ea typeface="+mn-ea"/>
                <a:cs typeface="+mn-cs"/>
              </a:rPr>
              <a:t> el monto de </a:t>
            </a:r>
            <a:r>
              <a:rPr lang="es-ES_tradnl" sz="1200" kern="1200" noProof="0" dirty="0" smtClean="0">
                <a:solidFill>
                  <a:schemeClr val="tx1"/>
                </a:solidFill>
                <a:effectLst/>
                <a:latin typeface="Times New Roman" pitchFamily="18" charset="0"/>
                <a:ea typeface="+mn-ea"/>
                <a:cs typeface="+mn-cs"/>
              </a:rPr>
              <a:t>2014-2016 tan sólo tras la verificación de los datos del ejercicio anterior.  El volumen total</a:t>
            </a:r>
            <a:r>
              <a:rPr lang="es-ES_tradnl" sz="1200" kern="1200" baseline="0" noProof="0" dirty="0" smtClean="0">
                <a:solidFill>
                  <a:schemeClr val="tx1"/>
                </a:solidFill>
                <a:effectLst/>
                <a:latin typeface="Times New Roman" pitchFamily="18" charset="0"/>
                <a:ea typeface="+mn-ea"/>
                <a:cs typeface="+mn-cs"/>
              </a:rPr>
              <a:t> de eliminación de </a:t>
            </a:r>
            <a:r>
              <a:rPr lang="es-ES_tradnl" sz="1200" kern="1200" noProof="0" dirty="0" smtClean="0">
                <a:solidFill>
                  <a:schemeClr val="tx1"/>
                </a:solidFill>
                <a:effectLst/>
                <a:latin typeface="Times New Roman" pitchFamily="18" charset="0"/>
                <a:ea typeface="+mn-ea"/>
                <a:cs typeface="+mn-cs"/>
              </a:rPr>
              <a:t>HCFC a alcanzar se fundamenta en los datos de la producción SAO de China verificada para 2010, que asciende</a:t>
            </a:r>
            <a:r>
              <a:rPr lang="es-ES_tradnl" sz="1200" kern="1200" baseline="0" noProof="0" dirty="0" smtClean="0">
                <a:solidFill>
                  <a:schemeClr val="tx1"/>
                </a:solidFill>
                <a:effectLst/>
                <a:latin typeface="Times New Roman" pitchFamily="18" charset="0"/>
                <a:ea typeface="+mn-ea"/>
                <a:cs typeface="+mn-cs"/>
              </a:rPr>
              <a:t> a</a:t>
            </a:r>
            <a:r>
              <a:rPr lang="es-ES_tradnl" sz="1200" kern="1200" noProof="0" dirty="0" smtClean="0">
                <a:solidFill>
                  <a:schemeClr val="tx1"/>
                </a:solidFill>
                <a:effectLst/>
                <a:latin typeface="Times New Roman" pitchFamily="18" charset="0"/>
                <a:ea typeface="+mn-ea"/>
                <a:cs typeface="+mn-cs"/>
              </a:rPr>
              <a:t>: 310 000 toneladas métricas (tm) de HCFC-22, 98 711 tm de HCFC-141b, 33 957 tm de HCFC-142b, 2 819 tm de HCFC-123 y 401 tm de HCFC-124. China conviene en retirar un 24 por ciento adicional de su capacidad</a:t>
            </a:r>
            <a:r>
              <a:rPr lang="es-ES_tradnl" sz="1200" kern="1200" baseline="0" noProof="0" dirty="0" smtClean="0">
                <a:solidFill>
                  <a:schemeClr val="tx1"/>
                </a:solidFill>
                <a:effectLst/>
                <a:latin typeface="Times New Roman" pitchFamily="18" charset="0"/>
                <a:ea typeface="+mn-ea"/>
                <a:cs typeface="+mn-cs"/>
              </a:rPr>
              <a:t> productiva al excederse estos tonelajes a fin de tener en cuenta la utilización media de la producción de </a:t>
            </a:r>
            <a:r>
              <a:rPr lang="es-ES_tradnl" sz="1200" kern="1200" noProof="0" dirty="0" smtClean="0">
                <a:solidFill>
                  <a:schemeClr val="tx1"/>
                </a:solidFill>
                <a:effectLst/>
                <a:latin typeface="Times New Roman" pitchFamily="18" charset="0"/>
                <a:ea typeface="+mn-ea"/>
                <a:cs typeface="+mn-cs"/>
              </a:rPr>
              <a:t>HCFC.</a:t>
            </a:r>
          </a:p>
          <a:p>
            <a:r>
              <a:rPr lang="es-ES_tradnl" sz="1200" kern="1200" noProof="0" dirty="0" smtClean="0">
                <a:solidFill>
                  <a:schemeClr val="tx1"/>
                </a:solidFill>
                <a:effectLst/>
                <a:latin typeface="Times New Roman" pitchFamily="18" charset="0"/>
                <a:ea typeface="+mn-ea"/>
                <a:cs typeface="+mn-cs"/>
              </a:rPr>
              <a:t> </a:t>
            </a:r>
          </a:p>
          <a:p>
            <a:r>
              <a:rPr lang="es-ES_tradnl" sz="1200" kern="1200" noProof="0" dirty="0" smtClean="0">
                <a:solidFill>
                  <a:schemeClr val="tx1"/>
                </a:solidFill>
                <a:effectLst/>
                <a:latin typeface="Times New Roman" pitchFamily="18" charset="0"/>
                <a:ea typeface="+mn-ea"/>
                <a:cs typeface="+mn-cs"/>
              </a:rPr>
              <a:t>El Comité conviene asimismo</a:t>
            </a:r>
            <a:r>
              <a:rPr lang="es-ES_tradnl" sz="1200" kern="1200" baseline="0" noProof="0" dirty="0" smtClean="0">
                <a:solidFill>
                  <a:schemeClr val="tx1"/>
                </a:solidFill>
                <a:effectLst/>
                <a:latin typeface="Times New Roman" pitchFamily="18" charset="0"/>
                <a:ea typeface="+mn-ea"/>
                <a:cs typeface="+mn-cs"/>
              </a:rPr>
              <a:t> en facilitar un monto igual o inferior a </a:t>
            </a:r>
            <a:r>
              <a:rPr lang="es-ES_tradnl" sz="1200" kern="1200" noProof="0" dirty="0" smtClean="0">
                <a:solidFill>
                  <a:schemeClr val="tx1"/>
                </a:solidFill>
                <a:effectLst/>
                <a:latin typeface="Times New Roman" pitchFamily="18" charset="0"/>
                <a:ea typeface="+mn-ea"/>
                <a:cs typeface="+mn-cs"/>
              </a:rPr>
              <a:t>385 millones de $EUA</a:t>
            </a:r>
            <a:r>
              <a:rPr lang="es-ES_tradnl" sz="1200" kern="1200" baseline="0" noProof="0" dirty="0" smtClean="0">
                <a:solidFill>
                  <a:schemeClr val="tx1"/>
                </a:solidFill>
                <a:effectLst/>
                <a:latin typeface="Times New Roman" pitchFamily="18" charset="0"/>
                <a:ea typeface="+mn-ea"/>
                <a:cs typeface="+mn-cs"/>
              </a:rPr>
              <a:t> para la eliminación total del sector productivo de </a:t>
            </a:r>
            <a:r>
              <a:rPr lang="es-ES_tradnl" sz="1200" kern="1200" noProof="0" dirty="0" smtClean="0">
                <a:solidFill>
                  <a:schemeClr val="tx1"/>
                </a:solidFill>
                <a:effectLst/>
                <a:latin typeface="Times New Roman" pitchFamily="18" charset="0"/>
                <a:ea typeface="+mn-ea"/>
                <a:cs typeface="+mn-cs"/>
              </a:rPr>
              <a:t>China,</a:t>
            </a:r>
            <a:r>
              <a:rPr lang="es-ES_tradnl" sz="1200" kern="1200" baseline="0" noProof="0" dirty="0" smtClean="0">
                <a:solidFill>
                  <a:schemeClr val="tx1"/>
                </a:solidFill>
                <a:effectLst/>
                <a:latin typeface="Times New Roman" pitchFamily="18" charset="0"/>
                <a:ea typeface="+mn-ea"/>
                <a:cs typeface="+mn-cs"/>
              </a:rPr>
              <a:t> lo que potencialmente hace que este Plan de gestión de eliminación de sector productivo de HCFC para </a:t>
            </a:r>
            <a:r>
              <a:rPr lang="es-ES_tradnl" sz="1200" kern="1200" noProof="0" dirty="0" smtClean="0">
                <a:solidFill>
                  <a:schemeClr val="tx1"/>
                </a:solidFill>
                <a:effectLst/>
                <a:latin typeface="Times New Roman" pitchFamily="18" charset="0"/>
                <a:ea typeface="+mn-ea"/>
                <a:cs typeface="+mn-cs"/>
              </a:rPr>
              <a:t>China sea</a:t>
            </a:r>
            <a:r>
              <a:rPr lang="es-ES_tradnl" sz="1200" kern="1200" baseline="0" noProof="0" dirty="0" smtClean="0">
                <a:solidFill>
                  <a:schemeClr val="tx1"/>
                </a:solidFill>
                <a:effectLst/>
                <a:latin typeface="Times New Roman" pitchFamily="18" charset="0"/>
                <a:ea typeface="+mn-ea"/>
                <a:cs typeface="+mn-cs"/>
              </a:rPr>
              <a:t> el mayor aprobado por el Fondo Multilateral hasta al fecha</a:t>
            </a:r>
            <a:r>
              <a:rPr lang="es-ES_tradnl" sz="1200" kern="1200" noProof="0" dirty="0" smtClean="0">
                <a:solidFill>
                  <a:schemeClr val="tx1"/>
                </a:solidFill>
                <a:effectLst/>
                <a:latin typeface="Times New Roman" pitchFamily="18" charset="0"/>
                <a:ea typeface="+mn-ea"/>
                <a:cs typeface="+mn-cs"/>
              </a:rPr>
              <a:t>. La etapa I del Plan se aprobó sujeto</a:t>
            </a:r>
            <a:r>
              <a:rPr lang="es-ES_tradnl" sz="1200" kern="1200" baseline="0" noProof="0" dirty="0" smtClean="0">
                <a:solidFill>
                  <a:schemeClr val="tx1"/>
                </a:solidFill>
                <a:effectLst/>
                <a:latin typeface="Times New Roman" pitchFamily="18" charset="0"/>
                <a:ea typeface="+mn-ea"/>
                <a:cs typeface="+mn-cs"/>
              </a:rPr>
              <a:t> a las siguientes condiciones</a:t>
            </a:r>
            <a:r>
              <a:rPr lang="es-ES_tradnl" sz="1200" kern="1200" noProof="0" dirty="0" smtClean="0">
                <a:solidFill>
                  <a:schemeClr val="tx1"/>
                </a:solidFill>
                <a:effectLst/>
                <a:latin typeface="Times New Roman" pitchFamily="18" charset="0"/>
                <a:ea typeface="+mn-ea"/>
                <a:cs typeface="+mn-cs"/>
              </a:rPr>
              <a:t>. En resumen: China cerrará y desmontará </a:t>
            </a:r>
            <a:r>
              <a:rPr lang="es-ES_tradnl" sz="1200" kern="1200" baseline="0" noProof="0" dirty="0" smtClean="0">
                <a:solidFill>
                  <a:schemeClr val="tx1"/>
                </a:solidFill>
                <a:effectLst/>
                <a:latin typeface="Times New Roman" pitchFamily="18" charset="0"/>
                <a:ea typeface="+mn-ea"/>
                <a:cs typeface="+mn-cs"/>
              </a:rPr>
              <a:t>solamente </a:t>
            </a:r>
            <a:r>
              <a:rPr lang="es-ES_tradnl" sz="1200" kern="1200" noProof="0" dirty="0" smtClean="0">
                <a:solidFill>
                  <a:schemeClr val="tx1"/>
                </a:solidFill>
                <a:effectLst/>
                <a:latin typeface="Times New Roman" pitchFamily="18" charset="0"/>
                <a:ea typeface="+mn-ea"/>
                <a:cs typeface="+mn-cs"/>
              </a:rPr>
              <a:t>sus</a:t>
            </a:r>
            <a:r>
              <a:rPr lang="es-ES_tradnl" sz="1200" kern="1200" baseline="0" noProof="0" dirty="0" smtClean="0">
                <a:solidFill>
                  <a:schemeClr val="tx1"/>
                </a:solidFill>
                <a:effectLst/>
                <a:latin typeface="Times New Roman" pitchFamily="18" charset="0"/>
                <a:ea typeface="+mn-ea"/>
                <a:cs typeface="+mn-cs"/>
              </a:rPr>
              <a:t> cadenas de producción de HCFC para usos controlados en virtud del Protocolo de </a:t>
            </a:r>
            <a:r>
              <a:rPr lang="es-ES_tradnl" sz="1200" kern="1200" noProof="0" dirty="0" smtClean="0">
                <a:solidFill>
                  <a:schemeClr val="tx1"/>
                </a:solidFill>
                <a:effectLst/>
                <a:latin typeface="Times New Roman" pitchFamily="18" charset="0"/>
                <a:ea typeface="+mn-ea"/>
                <a:cs typeface="+mn-cs"/>
              </a:rPr>
              <a:t>Montreal y se asegurará</a:t>
            </a:r>
            <a:r>
              <a:rPr lang="es-ES_tradnl" sz="1200" kern="1200" baseline="0" noProof="0" dirty="0" smtClean="0">
                <a:solidFill>
                  <a:schemeClr val="tx1"/>
                </a:solidFill>
                <a:effectLst/>
                <a:latin typeface="Times New Roman" pitchFamily="18" charset="0"/>
                <a:ea typeface="+mn-ea"/>
                <a:cs typeface="+mn-cs"/>
              </a:rPr>
              <a:t> de que ninguna instalación productora de </a:t>
            </a:r>
            <a:r>
              <a:rPr lang="es-ES_tradnl" sz="1200" kern="1200" noProof="0" dirty="0" smtClean="0">
                <a:solidFill>
                  <a:schemeClr val="tx1"/>
                </a:solidFill>
                <a:effectLst/>
                <a:latin typeface="Times New Roman" pitchFamily="18" charset="0"/>
                <a:ea typeface="+mn-ea"/>
                <a:cs typeface="+mn-cs"/>
              </a:rPr>
              <a:t>HCFC que haya recibido</a:t>
            </a:r>
            <a:r>
              <a:rPr lang="es-ES_tradnl" sz="1200" kern="1200" baseline="0" noProof="0" dirty="0" smtClean="0">
                <a:solidFill>
                  <a:schemeClr val="tx1"/>
                </a:solidFill>
                <a:effectLst/>
                <a:latin typeface="Times New Roman" pitchFamily="18" charset="0"/>
                <a:ea typeface="+mn-ea"/>
                <a:cs typeface="+mn-cs"/>
              </a:rPr>
              <a:t> financiación pase a producir HCFC como materia prima para fines industriales</a:t>
            </a:r>
            <a:r>
              <a:rPr lang="es-ES_tradnl" sz="1200" kern="1200" noProof="0" dirty="0" smtClean="0">
                <a:solidFill>
                  <a:schemeClr val="tx1"/>
                </a:solidFill>
                <a:effectLst/>
                <a:latin typeface="Times New Roman" pitchFamily="18" charset="0"/>
                <a:ea typeface="+mn-ea"/>
                <a:cs typeface="+mn-cs"/>
              </a:rPr>
              <a:t>, utilización esta que no es competencia del Protocolo de Montreal; China se coordinará también con las partes interesadas y se esforzará a su mejor saber y entender para gestionar</a:t>
            </a:r>
            <a:r>
              <a:rPr lang="es-ES_tradnl" sz="1200" kern="1200" baseline="0" noProof="0" dirty="0" smtClean="0">
                <a:solidFill>
                  <a:schemeClr val="tx1"/>
                </a:solidFill>
                <a:effectLst/>
                <a:latin typeface="Times New Roman" pitchFamily="18" charset="0"/>
                <a:ea typeface="+mn-ea"/>
                <a:cs typeface="+mn-cs"/>
              </a:rPr>
              <a:t> la producción de </a:t>
            </a:r>
            <a:r>
              <a:rPr lang="es-ES_tradnl" sz="1200" kern="1200" noProof="0" dirty="0" smtClean="0">
                <a:solidFill>
                  <a:schemeClr val="tx1"/>
                </a:solidFill>
                <a:effectLst/>
                <a:latin typeface="Times New Roman" pitchFamily="18" charset="0"/>
                <a:ea typeface="+mn-ea"/>
                <a:cs typeface="+mn-cs"/>
              </a:rPr>
              <a:t>HCFC y las instalaciones</a:t>
            </a:r>
            <a:r>
              <a:rPr lang="es-ES_tradnl" sz="1200" kern="1200" baseline="0" noProof="0" dirty="0" smtClean="0">
                <a:solidFill>
                  <a:schemeClr val="tx1"/>
                </a:solidFill>
                <a:effectLst/>
                <a:latin typeface="Times New Roman" pitchFamily="18" charset="0"/>
                <a:ea typeface="+mn-ea"/>
                <a:cs typeface="+mn-cs"/>
              </a:rPr>
              <a:t> de HCFC de productos secundarios conexas de conformidad con las mejores prácticas a fin de reducir al mínimo las repercusiones climáticas conexas</a:t>
            </a:r>
            <a:r>
              <a:rPr lang="es-ES_tradnl" sz="1200" kern="1200" noProof="0" dirty="0" smtClean="0">
                <a:solidFill>
                  <a:schemeClr val="tx1"/>
                </a:solidFill>
                <a:effectLst/>
                <a:latin typeface="Times New Roman" pitchFamily="18" charset="0"/>
                <a:ea typeface="+mn-ea"/>
                <a:cs typeface="+mn-cs"/>
              </a:rPr>
              <a:t>; y, además, el desempeño de China en el</a:t>
            </a:r>
            <a:r>
              <a:rPr lang="es-ES_tradnl" sz="1200" kern="1200" baseline="0" noProof="0" dirty="0" smtClean="0">
                <a:solidFill>
                  <a:schemeClr val="tx1"/>
                </a:solidFill>
                <a:effectLst/>
                <a:latin typeface="Times New Roman" pitchFamily="18" charset="0"/>
                <a:ea typeface="+mn-ea"/>
                <a:cs typeface="+mn-cs"/>
              </a:rPr>
              <a:t> marco del susodicho Plan de gestión indicado </a:t>
            </a:r>
            <a:r>
              <a:rPr lang="es-ES_tradnl" sz="1200" i="1" kern="1200" baseline="0" noProof="0" dirty="0" smtClean="0">
                <a:solidFill>
                  <a:schemeClr val="tx1"/>
                </a:solidFill>
                <a:effectLst/>
                <a:latin typeface="Times New Roman" pitchFamily="18" charset="0"/>
                <a:ea typeface="+mn-ea"/>
                <a:cs typeface="+mn-cs"/>
              </a:rPr>
              <a:t>supra</a:t>
            </a:r>
            <a:r>
              <a:rPr lang="es-ES_tradnl" sz="1200" kern="1200" baseline="0" noProof="0" dirty="0" smtClean="0">
                <a:solidFill>
                  <a:schemeClr val="tx1"/>
                </a:solidFill>
                <a:effectLst/>
                <a:latin typeface="Times New Roman" pitchFamily="18" charset="0"/>
                <a:ea typeface="+mn-ea"/>
                <a:cs typeface="+mn-cs"/>
              </a:rPr>
              <a:t> se verificará antes del desembolso de la financiación para los tramos anuales ulteriores, habiéndose de compensar </a:t>
            </a:r>
            <a:r>
              <a:rPr lang="es-ES_tradnl" sz="1200" kern="1200" noProof="0" dirty="0" smtClean="0">
                <a:solidFill>
                  <a:schemeClr val="tx1"/>
                </a:solidFill>
                <a:effectLst/>
                <a:latin typeface="Times New Roman" pitchFamily="18" charset="0"/>
                <a:ea typeface="+mn-ea"/>
                <a:cs typeface="+mn-cs"/>
              </a:rPr>
              <a:t>contra los futuros tramos de financiación </a:t>
            </a:r>
            <a:r>
              <a:rPr lang="es-ES_tradnl" sz="1200" kern="1200" baseline="0" noProof="0" dirty="0" smtClean="0">
                <a:solidFill>
                  <a:schemeClr val="tx1"/>
                </a:solidFill>
                <a:effectLst/>
                <a:latin typeface="Times New Roman" pitchFamily="18" charset="0"/>
                <a:ea typeface="+mn-ea"/>
                <a:cs typeface="+mn-cs"/>
              </a:rPr>
              <a:t>todo interés en poder de </a:t>
            </a:r>
            <a:r>
              <a:rPr lang="es-ES_tradnl" sz="1200" kern="1200" noProof="0" dirty="0" smtClean="0">
                <a:solidFill>
                  <a:schemeClr val="tx1"/>
                </a:solidFill>
                <a:effectLst/>
                <a:latin typeface="Times New Roman" pitchFamily="18" charset="0"/>
                <a:ea typeface="+mn-ea"/>
                <a:cs typeface="+mn-cs"/>
              </a:rPr>
              <a:t>China </a:t>
            </a:r>
            <a:r>
              <a:rPr lang="es-ES_tradnl" sz="1200" kern="1200" baseline="0" noProof="0" dirty="0" smtClean="0">
                <a:solidFill>
                  <a:schemeClr val="tx1"/>
                </a:solidFill>
                <a:effectLst/>
                <a:latin typeface="Times New Roman" pitchFamily="18" charset="0"/>
                <a:ea typeface="+mn-ea"/>
                <a:cs typeface="+mn-cs"/>
              </a:rPr>
              <a:t>devengado </a:t>
            </a:r>
            <a:r>
              <a:rPr lang="es-ES_tradnl" sz="1200" kern="1200" noProof="0" dirty="0" smtClean="0">
                <a:solidFill>
                  <a:schemeClr val="tx1"/>
                </a:solidFill>
                <a:effectLst/>
                <a:latin typeface="Times New Roman" pitchFamily="18" charset="0"/>
                <a:ea typeface="+mn-ea"/>
                <a:cs typeface="+mn-cs"/>
              </a:rPr>
              <a:t>de los montos recibidos.  Todos</a:t>
            </a:r>
            <a:r>
              <a:rPr lang="es-ES_tradnl" sz="1200" kern="1200" baseline="0" noProof="0" dirty="0" smtClean="0">
                <a:solidFill>
                  <a:schemeClr val="tx1"/>
                </a:solidFill>
                <a:effectLst/>
                <a:latin typeface="Times New Roman" pitchFamily="18" charset="0"/>
                <a:ea typeface="+mn-ea"/>
                <a:cs typeface="+mn-cs"/>
              </a:rPr>
              <a:t> los pormenores de las condiciones aplicables a la etapa I del Plan de gestión de eliminación antedicho para </a:t>
            </a:r>
            <a:r>
              <a:rPr lang="es-ES_tradnl" sz="1200" kern="1200" noProof="0" dirty="0" smtClean="0">
                <a:solidFill>
                  <a:schemeClr val="tx1"/>
                </a:solidFill>
                <a:effectLst/>
                <a:latin typeface="Times New Roman" pitchFamily="18" charset="0"/>
                <a:ea typeface="+mn-ea"/>
                <a:cs typeface="+mn-cs"/>
              </a:rPr>
              <a:t>China se recoge </a:t>
            </a:r>
            <a:r>
              <a:rPr lang="es-ES_tradnl" sz="1200" kern="1200" baseline="0" noProof="0" dirty="0" smtClean="0">
                <a:solidFill>
                  <a:schemeClr val="tx1"/>
                </a:solidFill>
                <a:effectLst/>
                <a:latin typeface="Times New Roman" pitchFamily="18" charset="0"/>
                <a:ea typeface="+mn-ea"/>
                <a:cs typeface="+mn-cs"/>
              </a:rPr>
              <a:t>en la Decisión </a:t>
            </a:r>
            <a:r>
              <a:rPr lang="es-ES_tradnl" sz="1200" kern="1200" noProof="0" dirty="0" smtClean="0">
                <a:solidFill>
                  <a:schemeClr val="tx1"/>
                </a:solidFill>
                <a:effectLst/>
                <a:latin typeface="Times New Roman" pitchFamily="18" charset="0"/>
                <a:ea typeface="+mn-ea"/>
                <a:cs typeface="+mn-cs"/>
              </a:rPr>
              <a:t>69/28. La</a:t>
            </a:r>
            <a:r>
              <a:rPr lang="es-ES_tradnl" sz="1200" kern="1200" baseline="0" noProof="0" dirty="0" smtClean="0">
                <a:solidFill>
                  <a:schemeClr val="tx1"/>
                </a:solidFill>
                <a:effectLst/>
                <a:latin typeface="Times New Roman" pitchFamily="18" charset="0"/>
                <a:ea typeface="+mn-ea"/>
                <a:cs typeface="+mn-cs"/>
              </a:rPr>
              <a:t> 70ª Reunión habrá de considerar un Proyecto de Acuerdo del Plan de gestión de eliminación de los HCFC para el sector de producción de HCFC para China</a:t>
            </a:r>
            <a:r>
              <a:rPr lang="es-ES_tradnl" sz="1200" kern="1200" noProof="0" dirty="0" smtClean="0">
                <a:solidFill>
                  <a:schemeClr val="tx1"/>
                </a:solidFill>
                <a:effectLst/>
                <a:latin typeface="Times New Roman" pitchFamily="18" charset="0"/>
                <a:ea typeface="+mn-ea"/>
                <a:cs typeface="+mn-cs"/>
              </a:rPr>
              <a:t>. </a:t>
            </a:r>
          </a:p>
          <a:p>
            <a:endParaRPr lang="es-ES_tradnl" sz="1200" kern="1200" noProof="0" dirty="0" smtClean="0">
              <a:solidFill>
                <a:schemeClr val="tx1"/>
              </a:solidFill>
              <a:effectLst/>
              <a:latin typeface="Times New Roman" pitchFamily="18" charset="0"/>
              <a:ea typeface="+mn-ea"/>
              <a:cs typeface="+mn-cs"/>
            </a:endParaRPr>
          </a:p>
          <a:p>
            <a:r>
              <a:rPr lang="es-ES_tradnl" sz="1200" b="1" i="1" kern="1200" noProof="0" dirty="0" smtClean="0">
                <a:solidFill>
                  <a:schemeClr val="tx1"/>
                </a:solidFill>
                <a:effectLst/>
                <a:latin typeface="Times New Roman" pitchFamily="18" charset="0"/>
                <a:ea typeface="+mn-ea"/>
                <a:cs typeface="+mn-cs"/>
              </a:rPr>
              <a:t>Otras cuestiones del sector de producción</a:t>
            </a:r>
            <a:endParaRPr lang="es-ES_tradnl" sz="1200" kern="1200" noProof="0" dirty="0" smtClean="0">
              <a:solidFill>
                <a:schemeClr val="tx1"/>
              </a:solidFill>
              <a:effectLst/>
              <a:latin typeface="Times New Roman" pitchFamily="18" charset="0"/>
              <a:ea typeface="+mn-ea"/>
              <a:cs typeface="+mn-cs"/>
            </a:endParaRPr>
          </a:p>
          <a:p>
            <a:r>
              <a:rPr lang="es-ES_tradnl" sz="1200" kern="1200" noProof="0" dirty="0" smtClean="0">
                <a:solidFill>
                  <a:schemeClr val="tx1"/>
                </a:solidFill>
                <a:effectLst/>
                <a:latin typeface="Times New Roman" pitchFamily="18" charset="0"/>
                <a:ea typeface="+mn-ea"/>
                <a:cs typeface="+mn-cs"/>
              </a:rPr>
              <a:t> </a:t>
            </a:r>
          </a:p>
          <a:p>
            <a:r>
              <a:rPr lang="es-ES_tradnl" sz="1200" kern="1200" noProof="0" dirty="0" smtClean="0">
                <a:solidFill>
                  <a:schemeClr val="tx1"/>
                </a:solidFill>
                <a:effectLst/>
                <a:latin typeface="Times New Roman" pitchFamily="18" charset="0"/>
                <a:ea typeface="+mn-ea"/>
                <a:cs typeface="+mn-cs"/>
              </a:rPr>
              <a:t>A raíz de la falta de avance</a:t>
            </a:r>
            <a:r>
              <a:rPr lang="es-ES_tradnl" sz="1200" kern="1200" baseline="0" noProof="0" dirty="0" smtClean="0">
                <a:solidFill>
                  <a:schemeClr val="tx1"/>
                </a:solidFill>
                <a:effectLst/>
                <a:latin typeface="Times New Roman" pitchFamily="18" charset="0"/>
                <a:ea typeface="+mn-ea"/>
                <a:cs typeface="+mn-cs"/>
              </a:rPr>
              <a:t>, se acordó posponer el examen de las directrices sobre el sector de producción de </a:t>
            </a:r>
            <a:r>
              <a:rPr lang="es-ES_tradnl" sz="1200" kern="1200" noProof="0" dirty="0" smtClean="0">
                <a:solidFill>
                  <a:schemeClr val="tx1"/>
                </a:solidFill>
                <a:effectLst/>
                <a:latin typeface="Times New Roman" pitchFamily="18" charset="0"/>
                <a:ea typeface="+mn-ea"/>
                <a:cs typeface="+mn-cs"/>
              </a:rPr>
              <a:t>HCFC hasta la próxima reunión. </a:t>
            </a:r>
          </a:p>
          <a:p>
            <a:r>
              <a:rPr lang="es-ES_tradnl" sz="1200" kern="1200" noProof="0" dirty="0" smtClean="0">
                <a:solidFill>
                  <a:schemeClr val="tx1"/>
                </a:solidFill>
                <a:effectLst/>
                <a:latin typeface="Times New Roman" pitchFamily="18" charset="0"/>
                <a:ea typeface="+mn-ea"/>
                <a:cs typeface="+mn-cs"/>
              </a:rPr>
              <a:t> </a:t>
            </a:r>
          </a:p>
          <a:p>
            <a:r>
              <a:rPr lang="es-ES_tradnl" sz="1200" kern="1200" noProof="0" dirty="0" smtClean="0">
                <a:solidFill>
                  <a:schemeClr val="tx1"/>
                </a:solidFill>
                <a:effectLst/>
                <a:latin typeface="Times New Roman" pitchFamily="18" charset="0"/>
                <a:ea typeface="+mn-ea"/>
                <a:cs typeface="+mn-cs"/>
              </a:rPr>
              <a:t>El Comité Ejecutivo pide a la Secretaría que elabore un breve informe sobre la asignación del sector de espumas de poliuretano al sector de producción que</a:t>
            </a:r>
            <a:r>
              <a:rPr lang="es-ES_tradnl" sz="1200" kern="1200" baseline="0" noProof="0" dirty="0" smtClean="0">
                <a:solidFill>
                  <a:schemeClr val="tx1"/>
                </a:solidFill>
                <a:effectLst/>
                <a:latin typeface="Times New Roman" pitchFamily="18" charset="0"/>
                <a:ea typeface="+mn-ea"/>
                <a:cs typeface="+mn-cs"/>
              </a:rPr>
              <a:t> se recoge en el acuerdo entre el Banco Mundial y China que corresponde a la etapa </a:t>
            </a:r>
            <a:r>
              <a:rPr lang="es-ES_tradnl" sz="1200" kern="1200" noProof="0" dirty="0" smtClean="0">
                <a:solidFill>
                  <a:schemeClr val="tx1"/>
                </a:solidFill>
                <a:effectLst/>
                <a:latin typeface="Times New Roman" pitchFamily="18" charset="0"/>
                <a:ea typeface="+mn-ea"/>
                <a:cs typeface="+mn-cs"/>
              </a:rPr>
              <a:t>I de la eliminación en los sectores de producción y consumo de espumas de poliuretano y que</a:t>
            </a:r>
            <a:r>
              <a:rPr lang="es-ES_tradnl" sz="1200" kern="1200" baseline="0" noProof="0" dirty="0" smtClean="0">
                <a:solidFill>
                  <a:schemeClr val="tx1"/>
                </a:solidFill>
                <a:effectLst/>
                <a:latin typeface="Times New Roman" pitchFamily="18" charset="0"/>
                <a:ea typeface="+mn-ea"/>
                <a:cs typeface="+mn-cs"/>
              </a:rPr>
              <a:t> lo presente a la consideración de las reuniones auxiliares del Subgrupo de la </a:t>
            </a:r>
            <a:r>
              <a:rPr lang="es-ES_tradnl" sz="1200" kern="1200" noProof="0" dirty="0" smtClean="0">
                <a:solidFill>
                  <a:schemeClr val="tx1"/>
                </a:solidFill>
                <a:effectLst/>
                <a:latin typeface="Times New Roman" pitchFamily="18" charset="0"/>
                <a:ea typeface="+mn-ea"/>
                <a:cs typeface="+mn-cs"/>
              </a:rPr>
              <a:t>70ª Reunión del Comité Ejecutivo.</a:t>
            </a:r>
          </a:p>
          <a:p>
            <a:r>
              <a:rPr lang="es-ES_tradnl" sz="1200" kern="1200" noProof="0" dirty="0" smtClean="0">
                <a:solidFill>
                  <a:schemeClr val="tx1"/>
                </a:solidFill>
                <a:effectLst/>
                <a:latin typeface="Times New Roman" pitchFamily="18" charset="0"/>
                <a:ea typeface="+mn-ea"/>
                <a:cs typeface="+mn-cs"/>
              </a:rPr>
              <a:t> </a:t>
            </a:r>
          </a:p>
          <a:p>
            <a:r>
              <a:rPr lang="es-ES_tradnl" sz="1200" kern="1200" noProof="0" dirty="0" smtClean="0">
                <a:solidFill>
                  <a:schemeClr val="tx1"/>
                </a:solidFill>
                <a:effectLst/>
                <a:latin typeface="Times New Roman" pitchFamily="18" charset="0"/>
                <a:ea typeface="+mn-ea"/>
                <a:cs typeface="+mn-cs"/>
              </a:rPr>
              <a:t>El texto</a:t>
            </a:r>
            <a:r>
              <a:rPr lang="es-ES_tradnl" sz="1200" kern="1200" baseline="0" noProof="0" dirty="0" smtClean="0">
                <a:solidFill>
                  <a:schemeClr val="tx1"/>
                </a:solidFill>
                <a:effectLst/>
                <a:latin typeface="Times New Roman" pitchFamily="18" charset="0"/>
                <a:ea typeface="+mn-ea"/>
                <a:cs typeface="+mn-cs"/>
              </a:rPr>
              <a:t> por el que se notifica a la Reunión de las Partes sobre la cuestión de la admisibilidad de las instalaciones de proceso cambiante para recibir financiación adicional para la eliminación de la producción de </a:t>
            </a:r>
            <a:r>
              <a:rPr lang="es-ES_tradnl" sz="1200" kern="1200" noProof="0" dirty="0" smtClean="0">
                <a:solidFill>
                  <a:schemeClr val="tx1"/>
                </a:solidFill>
                <a:effectLst/>
                <a:latin typeface="Times New Roman" pitchFamily="18" charset="0"/>
                <a:ea typeface="+mn-ea"/>
                <a:cs typeface="+mn-cs"/>
              </a:rPr>
              <a:t>HCFC se considerará</a:t>
            </a:r>
            <a:r>
              <a:rPr lang="es-ES_tradnl" sz="1200" kern="1200" baseline="0" noProof="0" dirty="0" smtClean="0">
                <a:solidFill>
                  <a:schemeClr val="tx1"/>
                </a:solidFill>
                <a:effectLst/>
                <a:latin typeface="Times New Roman" pitchFamily="18" charset="0"/>
                <a:ea typeface="+mn-ea"/>
                <a:cs typeface="+mn-cs"/>
              </a:rPr>
              <a:t> en el contexto de la deliberaciones del informe del Comité Ejecutivo a la Reunión de las Partes que tendrá lugar durante la </a:t>
            </a:r>
            <a:r>
              <a:rPr lang="es-ES_tradnl" sz="1200" kern="1200" noProof="0" dirty="0" smtClean="0">
                <a:solidFill>
                  <a:schemeClr val="tx1"/>
                </a:solidFill>
                <a:effectLst/>
                <a:latin typeface="Times New Roman" pitchFamily="18" charset="0"/>
                <a:ea typeface="+mn-ea"/>
                <a:cs typeface="+mn-cs"/>
              </a:rPr>
              <a:t>70ª Reunión del mismo. </a:t>
            </a:r>
          </a:p>
          <a:p>
            <a:endParaRPr lang="es-ES_tradnl" sz="1200" kern="1200" noProof="0" dirty="0" smtClean="0">
              <a:solidFill>
                <a:schemeClr val="tx1"/>
              </a:solidFill>
              <a:effectLst/>
              <a:latin typeface="Times New Roman" pitchFamily="18" charset="0"/>
              <a:ea typeface="+mn-ea"/>
              <a:cs typeface="+mn-cs"/>
            </a:endParaRPr>
          </a:p>
          <a:p>
            <a:r>
              <a:rPr lang="es-ES_tradnl" sz="1200" kern="1200" noProof="0" dirty="0" smtClean="0">
                <a:solidFill>
                  <a:schemeClr val="tx1"/>
                </a:solidFill>
                <a:effectLst/>
                <a:latin typeface="Times New Roman" pitchFamily="18" charset="0"/>
                <a:ea typeface="+mn-ea"/>
                <a:cs typeface="+mn-cs"/>
              </a:rPr>
              <a:t> </a:t>
            </a:r>
          </a:p>
          <a:p>
            <a:endParaRPr lang="es-ES_tradnl" noProof="0" dirty="0"/>
          </a:p>
        </p:txBody>
      </p:sp>
      <p:sp>
        <p:nvSpPr>
          <p:cNvPr id="4" name="Slide Number Placeholder 3"/>
          <p:cNvSpPr>
            <a:spLocks noGrp="1"/>
          </p:cNvSpPr>
          <p:nvPr>
            <p:ph type="sldNum" sz="quarter" idx="10"/>
          </p:nvPr>
        </p:nvSpPr>
        <p:spPr/>
        <p:txBody>
          <a:bodyPr/>
          <a:lstStyle/>
          <a:p>
            <a:fld id="{7A12D0CF-2BAA-4F31-9C9F-9E8337257A49}" type="slidenum">
              <a:rPr lang="en-US" altLang="en-US" smtClean="0"/>
              <a:pPr/>
              <a:t>12</a:t>
            </a:fld>
            <a:endParaRPr lang="en-US" altLang="en-US" dirty="0"/>
          </a:p>
        </p:txBody>
      </p:sp>
    </p:spTree>
    <p:extLst>
      <p:ext uri="{BB962C8B-B14F-4D97-AF65-F5344CB8AC3E}">
        <p14:creationId xmlns:p14="http://schemas.microsoft.com/office/powerpoint/2010/main" val="3186014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 </a:t>
            </a:r>
          </a:p>
          <a:p>
            <a:endParaRPr lang="en-CA" dirty="0"/>
          </a:p>
        </p:txBody>
      </p:sp>
      <p:sp>
        <p:nvSpPr>
          <p:cNvPr id="4" name="Slide Number Placeholder 3"/>
          <p:cNvSpPr>
            <a:spLocks noGrp="1"/>
          </p:cNvSpPr>
          <p:nvPr>
            <p:ph type="sldNum" sz="quarter" idx="10"/>
          </p:nvPr>
        </p:nvSpPr>
        <p:spPr/>
        <p:txBody>
          <a:bodyPr/>
          <a:lstStyle/>
          <a:p>
            <a:fld id="{7A12D0CF-2BAA-4F31-9C9F-9E8337257A49}" type="slidenum">
              <a:rPr lang="en-US" altLang="en-US" smtClean="0"/>
              <a:pPr/>
              <a:t>13</a:t>
            </a:fld>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 </a:t>
            </a:r>
          </a:p>
          <a:p>
            <a:endParaRPr lang="en-CA" dirty="0"/>
          </a:p>
        </p:txBody>
      </p:sp>
      <p:sp>
        <p:nvSpPr>
          <p:cNvPr id="4" name="Slide Number Placeholder 3"/>
          <p:cNvSpPr>
            <a:spLocks noGrp="1"/>
          </p:cNvSpPr>
          <p:nvPr>
            <p:ph type="sldNum" sz="quarter" idx="10"/>
          </p:nvPr>
        </p:nvSpPr>
        <p:spPr/>
        <p:txBody>
          <a:bodyPr/>
          <a:lstStyle/>
          <a:p>
            <a:fld id="{7A12D0CF-2BAA-4F31-9C9F-9E8337257A49}" type="slidenum">
              <a:rPr lang="en-US" altLang="en-US" smtClean="0"/>
              <a:pPr/>
              <a:t>14</a:t>
            </a:fld>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 </a:t>
            </a:r>
          </a:p>
          <a:p>
            <a:endParaRPr lang="en-CA" dirty="0"/>
          </a:p>
        </p:txBody>
      </p:sp>
      <p:sp>
        <p:nvSpPr>
          <p:cNvPr id="4" name="Slide Number Placeholder 3"/>
          <p:cNvSpPr>
            <a:spLocks noGrp="1"/>
          </p:cNvSpPr>
          <p:nvPr>
            <p:ph type="sldNum" sz="quarter" idx="10"/>
          </p:nvPr>
        </p:nvSpPr>
        <p:spPr/>
        <p:txBody>
          <a:bodyPr/>
          <a:lstStyle/>
          <a:p>
            <a:fld id="{7A12D0CF-2BAA-4F31-9C9F-9E8337257A49}" type="slidenum">
              <a:rPr lang="en-US" altLang="en-US" smtClean="0"/>
              <a:pPr/>
              <a:t>15</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fld id="{9D2812DE-ADB7-4AB2-A530-BE60F98E3328}" type="datetime1">
              <a:rPr lang="en-US" altLang="en-US" smtClean="0"/>
              <a:pPr/>
              <a:t>6/11/2013</a:t>
            </a:fld>
            <a:endParaRPr lang="en-US" altLang="en-US" dirty="0"/>
          </a:p>
        </p:txBody>
      </p:sp>
      <p:sp>
        <p:nvSpPr>
          <p:cNvPr id="5" name="Slide Number Placeholder 4"/>
          <p:cNvSpPr>
            <a:spLocks noGrp="1"/>
          </p:cNvSpPr>
          <p:nvPr>
            <p:ph type="sldNum" sz="quarter" idx="11"/>
          </p:nvPr>
        </p:nvSpPr>
        <p:spPr/>
        <p:txBody>
          <a:bodyPr/>
          <a:lstStyle>
            <a:lvl1pPr>
              <a:defRPr/>
            </a:lvl1pPr>
          </a:lstStyle>
          <a:p>
            <a:fld id="{FFEBB2E9-4AF3-403F-9F1B-DE15391D7D63}" type="slidenum">
              <a:rPr lang="en-US" altLang="en-US"/>
              <a:pPr/>
              <a:t>‹Nº›</a:t>
            </a:fld>
            <a:endParaRPr lang="en-US" altLang="en-US" dirty="0"/>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1863" y="1412875"/>
            <a:ext cx="1584325" cy="4043363"/>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258888" y="1412875"/>
            <a:ext cx="4600575" cy="4043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fld id="{77240D5A-93D1-46FE-BE86-4248B2CB111A}" type="datetime1">
              <a:rPr lang="en-US" altLang="en-US" smtClean="0"/>
              <a:pPr/>
              <a:t>6/11/2013</a:t>
            </a:fld>
            <a:endParaRPr lang="en-US" altLang="en-US" dirty="0"/>
          </a:p>
        </p:txBody>
      </p:sp>
      <p:sp>
        <p:nvSpPr>
          <p:cNvPr id="5" name="Slide Number Placeholder 4"/>
          <p:cNvSpPr>
            <a:spLocks noGrp="1"/>
          </p:cNvSpPr>
          <p:nvPr>
            <p:ph type="sldNum" sz="quarter" idx="11"/>
          </p:nvPr>
        </p:nvSpPr>
        <p:spPr/>
        <p:txBody>
          <a:bodyPr/>
          <a:lstStyle>
            <a:lvl1pPr>
              <a:defRPr/>
            </a:lvl1pPr>
          </a:lstStyle>
          <a:p>
            <a:fld id="{E5788501-3724-43B6-B830-D1C012191609}" type="slidenum">
              <a:rPr lang="en-US" altLang="en-US"/>
              <a:pPr/>
              <a:t>‹Nº›</a:t>
            </a:fld>
            <a:endParaRPr lang="en-US" altLang="en-US" dirty="0"/>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fld id="{6E663486-5295-418E-A8FD-12987323C8B9}" type="datetime1">
              <a:rPr lang="en-US" altLang="en-US" smtClean="0"/>
              <a:pPr/>
              <a:t>6/11/2013</a:t>
            </a:fld>
            <a:endParaRPr lang="en-US" altLang="en-US" dirty="0"/>
          </a:p>
        </p:txBody>
      </p:sp>
      <p:sp>
        <p:nvSpPr>
          <p:cNvPr id="5" name="Slide Number Placeholder 4"/>
          <p:cNvSpPr>
            <a:spLocks noGrp="1"/>
          </p:cNvSpPr>
          <p:nvPr>
            <p:ph type="sldNum" sz="quarter" idx="11"/>
          </p:nvPr>
        </p:nvSpPr>
        <p:spPr/>
        <p:txBody>
          <a:bodyPr/>
          <a:lstStyle>
            <a:lvl1pPr>
              <a:defRPr/>
            </a:lvl1pPr>
          </a:lstStyle>
          <a:p>
            <a:fld id="{7EA245DC-AC2A-4786-B9FE-028DADB6141E}" type="slidenum">
              <a:rPr lang="en-US" altLang="en-US"/>
              <a:pPr/>
              <a:t>‹Nº›</a:t>
            </a:fld>
            <a:endParaRPr lang="en-US" altLang="en-US" dirty="0"/>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8398DD1-CE30-4C8A-AE3A-71CCEA6703DF}" type="datetime1">
              <a:rPr lang="en-US" altLang="en-US" smtClean="0"/>
              <a:pPr/>
              <a:t>6/11/2013</a:t>
            </a:fld>
            <a:endParaRPr lang="en-US" altLang="en-US" dirty="0"/>
          </a:p>
        </p:txBody>
      </p:sp>
      <p:sp>
        <p:nvSpPr>
          <p:cNvPr id="5" name="Slide Number Placeholder 4"/>
          <p:cNvSpPr>
            <a:spLocks noGrp="1"/>
          </p:cNvSpPr>
          <p:nvPr>
            <p:ph type="sldNum" sz="quarter" idx="11"/>
          </p:nvPr>
        </p:nvSpPr>
        <p:spPr/>
        <p:txBody>
          <a:bodyPr/>
          <a:lstStyle>
            <a:lvl1pPr>
              <a:defRPr/>
            </a:lvl1pPr>
          </a:lstStyle>
          <a:p>
            <a:fld id="{63D11DD2-04F0-45D8-BF8E-E79819E3A914}" type="slidenum">
              <a:rPr lang="en-US" altLang="en-US"/>
              <a:pPr/>
              <a:t>‹Nº›</a:t>
            </a:fld>
            <a:endParaRPr lang="en-US" altLang="en-US" dirty="0"/>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258888" y="1916113"/>
            <a:ext cx="3086100" cy="3540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497388" y="1916113"/>
            <a:ext cx="3086100" cy="3540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fld id="{D96E159F-EEB5-4A78-ABB3-A96BA16B95D7}" type="datetime1">
              <a:rPr lang="en-US" altLang="en-US" smtClean="0"/>
              <a:pPr/>
              <a:t>6/11/2013</a:t>
            </a:fld>
            <a:endParaRPr lang="en-US" altLang="en-US" dirty="0"/>
          </a:p>
        </p:txBody>
      </p:sp>
      <p:sp>
        <p:nvSpPr>
          <p:cNvPr id="6" name="Slide Number Placeholder 5"/>
          <p:cNvSpPr>
            <a:spLocks noGrp="1"/>
          </p:cNvSpPr>
          <p:nvPr>
            <p:ph type="sldNum" sz="quarter" idx="11"/>
          </p:nvPr>
        </p:nvSpPr>
        <p:spPr/>
        <p:txBody>
          <a:bodyPr/>
          <a:lstStyle>
            <a:lvl1pPr>
              <a:defRPr/>
            </a:lvl1pPr>
          </a:lstStyle>
          <a:p>
            <a:fld id="{403FA473-8524-447F-88F9-C572C106C272}" type="slidenum">
              <a:rPr lang="en-US" altLang="en-US"/>
              <a:pPr/>
              <a:t>‹Nº›</a:t>
            </a:fld>
            <a:endParaRPr lang="en-US" altLang="en-US" dirty="0"/>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fld id="{007B37F3-CB1D-49B7-9446-93413A75EEC0}" type="datetime1">
              <a:rPr lang="en-US" altLang="en-US" smtClean="0"/>
              <a:pPr/>
              <a:t>6/11/2013</a:t>
            </a:fld>
            <a:endParaRPr lang="en-US" altLang="en-US" dirty="0"/>
          </a:p>
        </p:txBody>
      </p:sp>
      <p:sp>
        <p:nvSpPr>
          <p:cNvPr id="8" name="Slide Number Placeholder 7"/>
          <p:cNvSpPr>
            <a:spLocks noGrp="1"/>
          </p:cNvSpPr>
          <p:nvPr>
            <p:ph type="sldNum" sz="quarter" idx="11"/>
          </p:nvPr>
        </p:nvSpPr>
        <p:spPr/>
        <p:txBody>
          <a:bodyPr/>
          <a:lstStyle>
            <a:lvl1pPr>
              <a:defRPr/>
            </a:lvl1pPr>
          </a:lstStyle>
          <a:p>
            <a:fld id="{2F3BD8C8-87F7-46B7-9C56-D1789CA06D33}" type="slidenum">
              <a:rPr lang="en-US" altLang="en-US"/>
              <a:pPr/>
              <a:t>‹Nº›</a:t>
            </a:fld>
            <a:endParaRPr lang="en-US" altLang="en-US" dirty="0"/>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fld id="{6AC97CB8-BE04-4AC6-8971-04317B6B9087}" type="datetime1">
              <a:rPr lang="en-US" altLang="en-US" smtClean="0"/>
              <a:pPr/>
              <a:t>6/11/2013</a:t>
            </a:fld>
            <a:endParaRPr lang="en-US" altLang="en-US" dirty="0"/>
          </a:p>
        </p:txBody>
      </p:sp>
      <p:sp>
        <p:nvSpPr>
          <p:cNvPr id="4" name="Slide Number Placeholder 3"/>
          <p:cNvSpPr>
            <a:spLocks noGrp="1"/>
          </p:cNvSpPr>
          <p:nvPr>
            <p:ph type="sldNum" sz="quarter" idx="11"/>
          </p:nvPr>
        </p:nvSpPr>
        <p:spPr/>
        <p:txBody>
          <a:bodyPr/>
          <a:lstStyle>
            <a:lvl1pPr>
              <a:defRPr/>
            </a:lvl1pPr>
          </a:lstStyle>
          <a:p>
            <a:fld id="{8B8B59D1-15BE-44C3-91A0-DB0C4713BFB7}" type="slidenum">
              <a:rPr lang="en-US" altLang="en-US"/>
              <a:pPr/>
              <a:t>‹Nº›</a:t>
            </a:fld>
            <a:endParaRPr lang="en-US" altLang="en-US" dirty="0"/>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A32DB2C-D7A6-42AC-87A4-7FDA242F5E15}" type="datetime1">
              <a:rPr lang="en-US" altLang="en-US" smtClean="0"/>
              <a:pPr/>
              <a:t>6/11/2013</a:t>
            </a:fld>
            <a:endParaRPr lang="en-US" altLang="en-US" dirty="0"/>
          </a:p>
        </p:txBody>
      </p:sp>
      <p:sp>
        <p:nvSpPr>
          <p:cNvPr id="3" name="Slide Number Placeholder 2"/>
          <p:cNvSpPr>
            <a:spLocks noGrp="1"/>
          </p:cNvSpPr>
          <p:nvPr>
            <p:ph type="sldNum" sz="quarter" idx="11"/>
          </p:nvPr>
        </p:nvSpPr>
        <p:spPr/>
        <p:txBody>
          <a:bodyPr/>
          <a:lstStyle>
            <a:lvl1pPr>
              <a:defRPr/>
            </a:lvl1pPr>
          </a:lstStyle>
          <a:p>
            <a:fld id="{BBBB4C1F-5402-4275-97AB-50CB71793EB4}" type="slidenum">
              <a:rPr lang="en-US" altLang="en-US"/>
              <a:pPr/>
              <a:t>‹Nº›</a:t>
            </a:fld>
            <a:endParaRPr lang="en-US" altLang="en-US" dirty="0"/>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D44CDDE-C80D-4769-AD33-7DB0FE870D45}" type="datetime1">
              <a:rPr lang="en-US" altLang="en-US" smtClean="0"/>
              <a:pPr/>
              <a:t>6/11/2013</a:t>
            </a:fld>
            <a:endParaRPr lang="en-US" altLang="en-US" dirty="0"/>
          </a:p>
        </p:txBody>
      </p:sp>
      <p:sp>
        <p:nvSpPr>
          <p:cNvPr id="6" name="Slide Number Placeholder 5"/>
          <p:cNvSpPr>
            <a:spLocks noGrp="1"/>
          </p:cNvSpPr>
          <p:nvPr>
            <p:ph type="sldNum" sz="quarter" idx="11"/>
          </p:nvPr>
        </p:nvSpPr>
        <p:spPr/>
        <p:txBody>
          <a:bodyPr/>
          <a:lstStyle>
            <a:lvl1pPr>
              <a:defRPr/>
            </a:lvl1pPr>
          </a:lstStyle>
          <a:p>
            <a:fld id="{B2D4B4FD-3B39-449A-B2B0-AF162B50E21A}" type="slidenum">
              <a:rPr lang="en-US" altLang="en-US"/>
              <a:pPr/>
              <a:t>‹Nº›</a:t>
            </a:fld>
            <a:endParaRPr lang="en-US" altLang="en-US" dirty="0"/>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8CD197E-977B-4A5A-A224-CC31B78A476A}" type="datetime1">
              <a:rPr lang="en-US" altLang="en-US" smtClean="0"/>
              <a:pPr/>
              <a:t>6/11/2013</a:t>
            </a:fld>
            <a:endParaRPr lang="en-US" altLang="en-US" dirty="0"/>
          </a:p>
        </p:txBody>
      </p:sp>
      <p:sp>
        <p:nvSpPr>
          <p:cNvPr id="6" name="Slide Number Placeholder 5"/>
          <p:cNvSpPr>
            <a:spLocks noGrp="1"/>
          </p:cNvSpPr>
          <p:nvPr>
            <p:ph type="sldNum" sz="quarter" idx="11"/>
          </p:nvPr>
        </p:nvSpPr>
        <p:spPr/>
        <p:txBody>
          <a:bodyPr/>
          <a:lstStyle>
            <a:lvl1pPr>
              <a:defRPr/>
            </a:lvl1pPr>
          </a:lstStyle>
          <a:p>
            <a:fld id="{F48D1BE0-B2AD-41C7-A9D2-24D4B24E312E}" type="slidenum">
              <a:rPr lang="en-US" altLang="en-US"/>
              <a:pPr/>
              <a:t>‹Nº›</a:t>
            </a:fld>
            <a:endParaRPr lang="en-US" altLang="en-US" dirty="0"/>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002" name="Rectangle 2"/>
          <p:cNvSpPr>
            <a:spLocks noGrp="1" noChangeArrowheads="1"/>
          </p:cNvSpPr>
          <p:nvPr>
            <p:ph type="dt" sz="half" idx="2"/>
          </p:nvPr>
        </p:nvSpPr>
        <p:spPr bwMode="auto">
          <a:xfrm>
            <a:off x="0" y="6400800"/>
            <a:ext cx="1905000" cy="457200"/>
          </a:xfrm>
          <a:prstGeom prst="rect">
            <a:avLst/>
          </a:prstGeom>
          <a:noFill/>
          <a:ln w="9525">
            <a:noFill/>
            <a:miter lim="800000"/>
            <a:headEnd/>
            <a:tailEnd/>
          </a:ln>
          <a:effectLst/>
        </p:spPr>
        <p:txBody>
          <a:bodyPr vert="horz" wrap="square" lIns="91428" tIns="45715" rIns="91428" bIns="45715" numCol="1" anchor="b" anchorCtr="0" compatLnSpc="1">
            <a:prstTxWarp prst="textNoShape">
              <a:avLst/>
            </a:prstTxWarp>
          </a:bodyPr>
          <a:lstStyle>
            <a:lvl1pPr defTabSz="912813" eaLnBrk="1" hangingPunct="1">
              <a:defRPr sz="1000">
                <a:solidFill>
                  <a:srgbClr val="000000"/>
                </a:solidFill>
              </a:defRPr>
            </a:lvl1pPr>
          </a:lstStyle>
          <a:p>
            <a:fld id="{81C3EF04-16C1-4F7C-8204-AAC9096DA13E}" type="datetime1">
              <a:rPr lang="en-US" altLang="en-US" smtClean="0"/>
              <a:pPr/>
              <a:t>6/11/2013</a:t>
            </a:fld>
            <a:endParaRPr lang="en-US" altLang="en-US" dirty="0"/>
          </a:p>
        </p:txBody>
      </p:sp>
      <p:sp>
        <p:nvSpPr>
          <p:cNvPr id="512003" name="Rectangle 3"/>
          <p:cNvSpPr>
            <a:spLocks noGrp="1" noChangeArrowheads="1"/>
          </p:cNvSpPr>
          <p:nvPr>
            <p:ph type="sldNum" sz="quarter" idx="4"/>
          </p:nvPr>
        </p:nvSpPr>
        <p:spPr bwMode="auto">
          <a:xfrm>
            <a:off x="8382000" y="6400800"/>
            <a:ext cx="762000" cy="457200"/>
          </a:xfrm>
          <a:prstGeom prst="rect">
            <a:avLst/>
          </a:prstGeom>
          <a:noFill/>
          <a:ln w="9525">
            <a:noFill/>
            <a:miter lim="800000"/>
            <a:headEnd/>
            <a:tailEnd/>
          </a:ln>
          <a:effectLst/>
        </p:spPr>
        <p:txBody>
          <a:bodyPr vert="horz" wrap="square" lIns="91428" tIns="45715" rIns="91428" bIns="45715" numCol="1" anchor="b" anchorCtr="0" compatLnSpc="1">
            <a:prstTxWarp prst="textNoShape">
              <a:avLst/>
            </a:prstTxWarp>
          </a:bodyPr>
          <a:lstStyle>
            <a:lvl1pPr algn="r" defTabSz="912813" eaLnBrk="1" hangingPunct="1">
              <a:defRPr sz="1000">
                <a:solidFill>
                  <a:srgbClr val="000000"/>
                </a:solidFill>
              </a:defRPr>
            </a:lvl1pPr>
          </a:lstStyle>
          <a:p>
            <a:fld id="{12DC407E-D3F9-435A-855A-76B2F061264A}" type="slidenum">
              <a:rPr lang="en-US" altLang="en-US"/>
              <a:pPr/>
              <a:t>‹Nº›</a:t>
            </a:fld>
            <a:endParaRPr lang="en-US" altLang="en-US" dirty="0"/>
          </a:p>
        </p:txBody>
      </p:sp>
      <p:sp>
        <p:nvSpPr>
          <p:cNvPr id="512004" name="Rectangle 4"/>
          <p:cNvSpPr>
            <a:spLocks noGrp="1" noChangeArrowheads="1"/>
          </p:cNvSpPr>
          <p:nvPr>
            <p:ph type="title"/>
          </p:nvPr>
        </p:nvSpPr>
        <p:spPr bwMode="auto">
          <a:xfrm>
            <a:off x="1258888" y="1412875"/>
            <a:ext cx="6337300" cy="319088"/>
          </a:xfrm>
          <a:prstGeom prst="rect">
            <a:avLst/>
          </a:prstGeom>
          <a:noFill/>
          <a:ln w="9525">
            <a:noFill/>
            <a:miter lim="800000"/>
            <a:headEnd/>
            <a:tailEnd/>
          </a:ln>
          <a:effectLst/>
        </p:spPr>
        <p:txBody>
          <a:bodyPr vert="horz" wrap="square" lIns="82314" tIns="41157" rIns="82314" bIns="41157" numCol="1" anchor="ctr" anchorCtr="0" compatLnSpc="1">
            <a:prstTxWarp prst="textNoShape">
              <a:avLst/>
            </a:prstTxWarp>
          </a:bodyPr>
          <a:lstStyle/>
          <a:p>
            <a:pPr lvl="0"/>
            <a:r>
              <a:rPr lang="en-US" smtClean="0"/>
              <a:t>Click to edit slide title style</a:t>
            </a:r>
          </a:p>
        </p:txBody>
      </p:sp>
      <p:sp>
        <p:nvSpPr>
          <p:cNvPr id="512005" name="Rectangle 5"/>
          <p:cNvSpPr>
            <a:spLocks noGrp="1" noChangeArrowheads="1"/>
          </p:cNvSpPr>
          <p:nvPr>
            <p:ph type="body" idx="1"/>
          </p:nvPr>
        </p:nvSpPr>
        <p:spPr bwMode="auto">
          <a:xfrm>
            <a:off x="1258888" y="1916113"/>
            <a:ext cx="6324600" cy="3540125"/>
          </a:xfrm>
          <a:prstGeom prst="rect">
            <a:avLst/>
          </a:prstGeom>
          <a:noFill/>
          <a:ln w="9525">
            <a:noFill/>
            <a:miter lim="800000"/>
            <a:headEnd/>
            <a:tailEnd/>
          </a:ln>
          <a:effectLst/>
        </p:spPr>
        <p:txBody>
          <a:bodyPr vert="horz" wrap="square" lIns="82314" tIns="41157" rIns="82314" bIns="41157"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spd="slow">
    <p:fade thruBlk="1"/>
  </p:transition>
  <p:hf hdr="0" ftr="0"/>
  <p:txStyles>
    <p:titleStyle>
      <a:lvl1pPr algn="l" defTabSz="912813" rtl="0" fontAlgn="base">
        <a:spcBef>
          <a:spcPct val="0"/>
        </a:spcBef>
        <a:spcAft>
          <a:spcPct val="0"/>
        </a:spcAft>
        <a:defRPr sz="2400" b="1">
          <a:solidFill>
            <a:srgbClr val="000000"/>
          </a:solidFill>
          <a:latin typeface="+mj-lt"/>
          <a:ea typeface="+mj-ea"/>
          <a:cs typeface="+mj-cs"/>
        </a:defRPr>
      </a:lvl1pPr>
      <a:lvl2pPr algn="l" defTabSz="912813" rtl="0" fontAlgn="base">
        <a:spcBef>
          <a:spcPct val="0"/>
        </a:spcBef>
        <a:spcAft>
          <a:spcPct val="0"/>
        </a:spcAft>
        <a:defRPr sz="2400" b="1">
          <a:solidFill>
            <a:srgbClr val="000000"/>
          </a:solidFill>
          <a:latin typeface="Verdana" pitchFamily="34" charset="0"/>
        </a:defRPr>
      </a:lvl2pPr>
      <a:lvl3pPr algn="l" defTabSz="912813" rtl="0" fontAlgn="base">
        <a:spcBef>
          <a:spcPct val="0"/>
        </a:spcBef>
        <a:spcAft>
          <a:spcPct val="0"/>
        </a:spcAft>
        <a:defRPr sz="2400" b="1">
          <a:solidFill>
            <a:srgbClr val="000000"/>
          </a:solidFill>
          <a:latin typeface="Verdana" pitchFamily="34" charset="0"/>
        </a:defRPr>
      </a:lvl3pPr>
      <a:lvl4pPr algn="l" defTabSz="912813" rtl="0" fontAlgn="base">
        <a:spcBef>
          <a:spcPct val="0"/>
        </a:spcBef>
        <a:spcAft>
          <a:spcPct val="0"/>
        </a:spcAft>
        <a:defRPr sz="2400" b="1">
          <a:solidFill>
            <a:srgbClr val="000000"/>
          </a:solidFill>
          <a:latin typeface="Verdana" pitchFamily="34" charset="0"/>
        </a:defRPr>
      </a:lvl4pPr>
      <a:lvl5pPr algn="l" defTabSz="912813" rtl="0" fontAlgn="base">
        <a:spcBef>
          <a:spcPct val="0"/>
        </a:spcBef>
        <a:spcAft>
          <a:spcPct val="0"/>
        </a:spcAft>
        <a:defRPr sz="2400" b="1">
          <a:solidFill>
            <a:srgbClr val="000000"/>
          </a:solidFill>
          <a:latin typeface="Verdana" pitchFamily="34" charset="0"/>
        </a:defRPr>
      </a:lvl5pPr>
      <a:lvl6pPr marL="457200" algn="l" defTabSz="912813" rtl="0" fontAlgn="base">
        <a:spcBef>
          <a:spcPct val="0"/>
        </a:spcBef>
        <a:spcAft>
          <a:spcPct val="0"/>
        </a:spcAft>
        <a:defRPr sz="2400" b="1">
          <a:solidFill>
            <a:srgbClr val="000000"/>
          </a:solidFill>
          <a:latin typeface="Verdana" pitchFamily="34" charset="0"/>
        </a:defRPr>
      </a:lvl6pPr>
      <a:lvl7pPr marL="914400" algn="l" defTabSz="912813" rtl="0" fontAlgn="base">
        <a:spcBef>
          <a:spcPct val="0"/>
        </a:spcBef>
        <a:spcAft>
          <a:spcPct val="0"/>
        </a:spcAft>
        <a:defRPr sz="2400" b="1">
          <a:solidFill>
            <a:srgbClr val="000000"/>
          </a:solidFill>
          <a:latin typeface="Verdana" pitchFamily="34" charset="0"/>
        </a:defRPr>
      </a:lvl7pPr>
      <a:lvl8pPr marL="1371600" algn="l" defTabSz="912813" rtl="0" fontAlgn="base">
        <a:spcBef>
          <a:spcPct val="0"/>
        </a:spcBef>
        <a:spcAft>
          <a:spcPct val="0"/>
        </a:spcAft>
        <a:defRPr sz="2400" b="1">
          <a:solidFill>
            <a:srgbClr val="000000"/>
          </a:solidFill>
          <a:latin typeface="Verdana" pitchFamily="34" charset="0"/>
        </a:defRPr>
      </a:lvl8pPr>
      <a:lvl9pPr marL="1828800" algn="l" defTabSz="912813" rtl="0" fontAlgn="base">
        <a:spcBef>
          <a:spcPct val="0"/>
        </a:spcBef>
        <a:spcAft>
          <a:spcPct val="0"/>
        </a:spcAft>
        <a:defRPr sz="2400" b="1">
          <a:solidFill>
            <a:srgbClr val="000000"/>
          </a:solidFill>
          <a:latin typeface="Verdana" pitchFamily="34" charset="0"/>
        </a:defRPr>
      </a:lvl9pPr>
    </p:titleStyle>
    <p:bodyStyle>
      <a:lvl1pPr marL="266700" indent="-266700" algn="l" defTabSz="912813" rtl="0" fontAlgn="base">
        <a:lnSpc>
          <a:spcPct val="70000"/>
        </a:lnSpc>
        <a:spcBef>
          <a:spcPct val="50000"/>
        </a:spcBef>
        <a:spcAft>
          <a:spcPct val="0"/>
        </a:spcAft>
        <a:buClr>
          <a:srgbClr val="FF8D03"/>
        </a:buClr>
        <a:buBlip>
          <a:blip r:embed="rId14"/>
        </a:buBlip>
        <a:defRPr>
          <a:solidFill>
            <a:srgbClr val="000000"/>
          </a:solidFill>
          <a:latin typeface="+mn-lt"/>
          <a:ea typeface="+mn-ea"/>
          <a:cs typeface="+mn-cs"/>
        </a:defRPr>
      </a:lvl1pPr>
      <a:lvl2pPr marL="628650" indent="-180975" algn="l" defTabSz="912813" rtl="0" fontAlgn="base">
        <a:lnSpc>
          <a:spcPct val="70000"/>
        </a:lnSpc>
        <a:spcBef>
          <a:spcPct val="20000"/>
        </a:spcBef>
        <a:spcAft>
          <a:spcPct val="0"/>
        </a:spcAft>
        <a:buClr>
          <a:srgbClr val="FF8D03"/>
        </a:buClr>
        <a:buBlip>
          <a:blip r:embed="rId15"/>
        </a:buBlip>
        <a:defRPr sz="1400">
          <a:solidFill>
            <a:srgbClr val="000000"/>
          </a:solidFill>
          <a:latin typeface="+mn-lt"/>
        </a:defRPr>
      </a:lvl2pPr>
      <a:lvl3pPr marL="895350" indent="-84138" algn="l" defTabSz="912813" rtl="0" fontAlgn="base">
        <a:spcBef>
          <a:spcPct val="20000"/>
        </a:spcBef>
        <a:spcAft>
          <a:spcPct val="0"/>
        </a:spcAft>
        <a:buClr>
          <a:schemeClr val="bg1"/>
        </a:buClr>
        <a:buSzPct val="50000"/>
        <a:buFont typeface="Wingdings" pitchFamily="2" charset="2"/>
        <a:buBlip>
          <a:blip r:embed="rId16"/>
        </a:buBlip>
        <a:defRPr sz="1200">
          <a:solidFill>
            <a:srgbClr val="000000"/>
          </a:solidFill>
          <a:latin typeface="+mn-lt"/>
        </a:defRPr>
      </a:lvl3pPr>
      <a:lvl4pPr marL="2027238" indent="-228600" algn="l" defTabSz="912813" rtl="0" fontAlgn="base">
        <a:spcBef>
          <a:spcPct val="20000"/>
        </a:spcBef>
        <a:spcAft>
          <a:spcPct val="0"/>
        </a:spcAft>
        <a:buClr>
          <a:srgbClr val="FFCC00"/>
        </a:buClr>
        <a:buSzPct val="75000"/>
        <a:buFont typeface="Wingdings" pitchFamily="2" charset="2"/>
        <a:buChar char="l"/>
        <a:defRPr sz="2600" b="1">
          <a:solidFill>
            <a:srgbClr val="010493"/>
          </a:solidFill>
          <a:effectLst>
            <a:outerShdw blurRad="38100" dist="38100" dir="2700000" algn="tl">
              <a:srgbClr val="C0C0C0"/>
            </a:outerShdw>
          </a:effectLst>
          <a:latin typeface="+mn-lt"/>
        </a:defRPr>
      </a:lvl4pPr>
      <a:lvl5pPr marL="2435225" indent="-228600" algn="l" defTabSz="912813" rtl="0" fontAlgn="base">
        <a:spcBef>
          <a:spcPct val="20000"/>
        </a:spcBef>
        <a:spcAft>
          <a:spcPct val="0"/>
        </a:spcAft>
        <a:buClr>
          <a:srgbClr val="FFCC00"/>
        </a:buClr>
        <a:buSzPct val="75000"/>
        <a:buFont typeface="Wingdings" pitchFamily="2" charset="2"/>
        <a:buChar char="l"/>
        <a:defRPr sz="2600" b="1">
          <a:solidFill>
            <a:srgbClr val="010493"/>
          </a:solidFill>
          <a:effectLst>
            <a:outerShdw blurRad="38100" dist="38100" dir="2700000" algn="tl">
              <a:srgbClr val="C0C0C0"/>
            </a:outerShdw>
          </a:effectLst>
          <a:latin typeface="+mn-lt"/>
        </a:defRPr>
      </a:lvl5pPr>
      <a:lvl6pPr marL="2892425" indent="-228600" algn="l" defTabSz="912813" rtl="0" fontAlgn="base">
        <a:spcBef>
          <a:spcPct val="20000"/>
        </a:spcBef>
        <a:spcAft>
          <a:spcPct val="0"/>
        </a:spcAft>
        <a:buClr>
          <a:srgbClr val="FFCC00"/>
        </a:buClr>
        <a:buSzPct val="75000"/>
        <a:buFont typeface="Wingdings" pitchFamily="2" charset="2"/>
        <a:buChar char="l"/>
        <a:defRPr sz="2600" b="1">
          <a:solidFill>
            <a:srgbClr val="010493"/>
          </a:solidFill>
          <a:effectLst>
            <a:outerShdw blurRad="38100" dist="38100" dir="2700000" algn="tl">
              <a:srgbClr val="C0C0C0"/>
            </a:outerShdw>
          </a:effectLst>
          <a:latin typeface="+mn-lt"/>
        </a:defRPr>
      </a:lvl6pPr>
      <a:lvl7pPr marL="3349625" indent="-228600" algn="l" defTabSz="912813" rtl="0" fontAlgn="base">
        <a:spcBef>
          <a:spcPct val="20000"/>
        </a:spcBef>
        <a:spcAft>
          <a:spcPct val="0"/>
        </a:spcAft>
        <a:buClr>
          <a:srgbClr val="FFCC00"/>
        </a:buClr>
        <a:buSzPct val="75000"/>
        <a:buFont typeface="Wingdings" pitchFamily="2" charset="2"/>
        <a:buChar char="l"/>
        <a:defRPr sz="2600" b="1">
          <a:solidFill>
            <a:srgbClr val="010493"/>
          </a:solidFill>
          <a:effectLst>
            <a:outerShdw blurRad="38100" dist="38100" dir="2700000" algn="tl">
              <a:srgbClr val="C0C0C0"/>
            </a:outerShdw>
          </a:effectLst>
          <a:latin typeface="+mn-lt"/>
        </a:defRPr>
      </a:lvl7pPr>
      <a:lvl8pPr marL="3806825" indent="-228600" algn="l" defTabSz="912813" rtl="0" fontAlgn="base">
        <a:spcBef>
          <a:spcPct val="20000"/>
        </a:spcBef>
        <a:spcAft>
          <a:spcPct val="0"/>
        </a:spcAft>
        <a:buClr>
          <a:srgbClr val="FFCC00"/>
        </a:buClr>
        <a:buSzPct val="75000"/>
        <a:buFont typeface="Wingdings" pitchFamily="2" charset="2"/>
        <a:buChar char="l"/>
        <a:defRPr sz="2600" b="1">
          <a:solidFill>
            <a:srgbClr val="010493"/>
          </a:solidFill>
          <a:effectLst>
            <a:outerShdw blurRad="38100" dist="38100" dir="2700000" algn="tl">
              <a:srgbClr val="C0C0C0"/>
            </a:outerShdw>
          </a:effectLst>
          <a:latin typeface="+mn-lt"/>
        </a:defRPr>
      </a:lvl8pPr>
      <a:lvl9pPr marL="4264025" indent="-228600" algn="l" defTabSz="912813" rtl="0" fontAlgn="base">
        <a:spcBef>
          <a:spcPct val="20000"/>
        </a:spcBef>
        <a:spcAft>
          <a:spcPct val="0"/>
        </a:spcAft>
        <a:buClr>
          <a:srgbClr val="FFCC00"/>
        </a:buClr>
        <a:buSzPct val="75000"/>
        <a:buFont typeface="Wingdings" pitchFamily="2" charset="2"/>
        <a:buChar char="l"/>
        <a:defRPr sz="2600" b="1">
          <a:solidFill>
            <a:srgbClr val="010493"/>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hyperlink" Target="http://www.multilateralfund.org/Our%20Work/countries/default.aspx" TargetMode="Externa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hyperlink" Target="http://www.multilateralfund.org/cpnew" TargetMode="External"/><Relationship Id="rId5" Type="http://schemas.openxmlformats.org/officeDocument/2006/relationships/hyperlink" Target="http://www.multilateralfund.org/cp" TargetMode="Externa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ChangeArrowheads="1"/>
          </p:cNvSpPr>
          <p:nvPr>
            <p:ph type="ctrTitle" idx="4294967295"/>
          </p:nvPr>
        </p:nvSpPr>
        <p:spPr bwMode="auto">
          <a:xfrm>
            <a:off x="792957" y="2205038"/>
            <a:ext cx="8277225" cy="2232025"/>
          </a:xfrm>
          <a:prstGeom prst="rect">
            <a:avLst/>
          </a:prstGeom>
          <a:noFill/>
          <a:ln>
            <a:miter lim="800000"/>
            <a:headEnd/>
            <a:tailEnd/>
          </a:ln>
        </p:spPr>
        <p:txBody>
          <a:bodyPr/>
          <a:lstStyle/>
          <a:p>
            <a:pPr algn="ctr"/>
            <a:r>
              <a:rPr lang="es-ES_tradnl" noProof="0" dirty="0" smtClean="0">
                <a:solidFill>
                  <a:schemeClr val="tx1"/>
                </a:solidFill>
              </a:rPr>
              <a:t>Decisiones principales del Comité Ejecutivo del Fondo Multilateral tomadas en sus Reuniones 67ª</a:t>
            </a:r>
            <a:r>
              <a:rPr lang="es-ES_tradnl" dirty="0" smtClean="0">
                <a:solidFill>
                  <a:schemeClr val="tx1"/>
                </a:solidFill>
              </a:rPr>
              <a:t>, 68ª y </a:t>
            </a:r>
            <a:r>
              <a:rPr lang="es-ES_tradnl" noProof="0" dirty="0" smtClean="0">
                <a:solidFill>
                  <a:schemeClr val="tx1"/>
                </a:solidFill>
              </a:rPr>
              <a:t>69ª </a:t>
            </a:r>
            <a:r>
              <a:rPr lang="es-ES_tradnl" dirty="0" smtClean="0">
                <a:solidFill>
                  <a:schemeClr val="tx1"/>
                </a:solidFill>
              </a:rPr>
              <a:t/>
            </a:r>
            <a:br>
              <a:rPr lang="es-ES_tradnl" dirty="0" smtClean="0">
                <a:solidFill>
                  <a:schemeClr val="tx1"/>
                </a:solidFill>
              </a:rPr>
            </a:br>
            <a:r>
              <a:rPr lang="es-ES_tradnl" dirty="0" smtClean="0">
                <a:solidFill>
                  <a:schemeClr val="tx1"/>
                </a:solidFill>
              </a:rPr>
              <a:t/>
            </a:r>
            <a:br>
              <a:rPr lang="es-ES_tradnl" dirty="0" smtClean="0">
                <a:solidFill>
                  <a:schemeClr val="tx1"/>
                </a:solidFill>
              </a:rPr>
            </a:br>
            <a:r>
              <a:rPr lang="es-ES_tradnl" sz="2000" b="0" dirty="0" smtClean="0">
                <a:solidFill>
                  <a:schemeClr val="tx1"/>
                </a:solidFill>
              </a:rPr>
              <a:t>Preparado por la Secretaría del Fondo</a:t>
            </a:r>
            <a:endParaRPr lang="es-ES_tradnl" dirty="0">
              <a:solidFill>
                <a:schemeClr val="tx1"/>
              </a:solidFill>
            </a:endParaRPr>
          </a:p>
        </p:txBody>
      </p:sp>
      <p:sp>
        <p:nvSpPr>
          <p:cNvPr id="541699" name="Rectangle 3"/>
          <p:cNvSpPr>
            <a:spLocks noGrp="1" noChangeArrowheads="1"/>
          </p:cNvSpPr>
          <p:nvPr>
            <p:ph type="subTitle" idx="4294967295"/>
          </p:nvPr>
        </p:nvSpPr>
        <p:spPr bwMode="auto">
          <a:xfrm>
            <a:off x="899592" y="4437063"/>
            <a:ext cx="7488832" cy="1728787"/>
          </a:xfrm>
          <a:prstGeom prst="rect">
            <a:avLst/>
          </a:prstGeom>
          <a:noFill/>
          <a:ln>
            <a:miter lim="800000"/>
            <a:headEnd/>
            <a:tailEnd/>
          </a:ln>
        </p:spPr>
        <p:txBody>
          <a:bodyPr/>
          <a:lstStyle/>
          <a:p>
            <a:pPr marL="0" indent="0" algn="ctr">
              <a:lnSpc>
                <a:spcPct val="100000"/>
              </a:lnSpc>
              <a:spcAft>
                <a:spcPts val="0"/>
              </a:spcAft>
              <a:buFontTx/>
              <a:buNone/>
              <a:defRPr/>
            </a:pPr>
            <a:r>
              <a:rPr lang="es-ES_tradnl" sz="1600" b="1" dirty="0" smtClean="0">
                <a:solidFill>
                  <a:schemeClr val="tx1"/>
                </a:solidFill>
              </a:rPr>
              <a:t>Reunión de los Funcionarios de las Oficinas del Ozono de </a:t>
            </a:r>
            <a:br>
              <a:rPr lang="es-ES_tradnl" sz="1600" b="1" dirty="0" smtClean="0">
                <a:solidFill>
                  <a:schemeClr val="tx1"/>
                </a:solidFill>
              </a:rPr>
            </a:br>
            <a:r>
              <a:rPr lang="es-ES_tradnl" sz="1600" b="1" dirty="0" smtClean="0">
                <a:solidFill>
                  <a:schemeClr val="tx1"/>
                </a:solidFill>
              </a:rPr>
              <a:t>América Central, América del Sur y el Caribe de habla española</a:t>
            </a:r>
          </a:p>
          <a:p>
            <a:pPr marL="0" indent="0" algn="ctr">
              <a:lnSpc>
                <a:spcPct val="100000"/>
              </a:lnSpc>
              <a:spcAft>
                <a:spcPts val="0"/>
              </a:spcAft>
              <a:buFontTx/>
              <a:buNone/>
              <a:defRPr/>
            </a:pPr>
            <a:r>
              <a:rPr lang="es-ES_tradnl" sz="1600" b="1" dirty="0" smtClean="0">
                <a:solidFill>
                  <a:schemeClr val="tx1"/>
                </a:solidFill>
              </a:rPr>
              <a:t>Bogotá, Colombia  -  11 a 14 de junio de 2013</a:t>
            </a:r>
          </a:p>
          <a:p>
            <a:pPr marL="0" indent="0" algn="ctr">
              <a:lnSpc>
                <a:spcPct val="150000"/>
              </a:lnSpc>
              <a:spcAft>
                <a:spcPts val="1200"/>
              </a:spcAft>
              <a:buFontTx/>
              <a:buNone/>
              <a:defRPr/>
            </a:pPr>
            <a:endParaRPr lang="es-ES_tradnl" sz="1600" b="1" dirty="0" smtClean="0">
              <a:solidFill>
                <a:srgbClr val="FF0000"/>
              </a:solidFill>
            </a:endParaRPr>
          </a:p>
        </p:txBody>
      </p:sp>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8888" y="1268760"/>
            <a:ext cx="7489576" cy="792088"/>
          </a:xfrm>
        </p:spPr>
        <p:txBody>
          <a:bodyPr/>
          <a:lstStyle/>
          <a:p>
            <a:pPr>
              <a:lnSpc>
                <a:spcPct val="85000"/>
              </a:lnSpc>
            </a:pPr>
            <a:r>
              <a:rPr lang="es-ES_tradnl" dirty="0" smtClean="0">
                <a:solidFill>
                  <a:schemeClr val="tx1"/>
                </a:solidFill>
              </a:rPr>
              <a:t>Verificaciones para </a:t>
            </a:r>
            <a:r>
              <a:rPr lang="es-ES_tradnl" dirty="0" err="1" smtClean="0">
                <a:solidFill>
                  <a:schemeClr val="tx1"/>
                </a:solidFill>
              </a:rPr>
              <a:t>paises</a:t>
            </a:r>
            <a:r>
              <a:rPr lang="es-ES_tradnl" dirty="0" smtClean="0">
                <a:solidFill>
                  <a:schemeClr val="tx1"/>
                </a:solidFill>
              </a:rPr>
              <a:t> de bajo consumo (documento 70/18)</a:t>
            </a:r>
            <a:endParaRPr lang="es-ES_tradnl" dirty="0">
              <a:solidFill>
                <a:schemeClr val="tx1"/>
              </a:solidFill>
            </a:endParaRPr>
          </a:p>
        </p:txBody>
      </p:sp>
      <p:sp>
        <p:nvSpPr>
          <p:cNvPr id="3" name="Content Placeholder 2"/>
          <p:cNvSpPr>
            <a:spLocks noGrp="1"/>
          </p:cNvSpPr>
          <p:nvPr>
            <p:ph idx="1"/>
          </p:nvPr>
        </p:nvSpPr>
        <p:spPr>
          <a:xfrm>
            <a:off x="1259632" y="2204864"/>
            <a:ext cx="7200800" cy="3540125"/>
          </a:xfrm>
        </p:spPr>
        <p:txBody>
          <a:bodyPr/>
          <a:lstStyle/>
          <a:p>
            <a:pPr marL="0" indent="0">
              <a:lnSpc>
                <a:spcPct val="85000"/>
              </a:lnSpc>
              <a:buNone/>
            </a:pPr>
            <a:r>
              <a:rPr lang="es-ES" sz="2000" dirty="0" smtClean="0">
                <a:solidFill>
                  <a:schemeClr val="bg2">
                    <a:lumMod val="50000"/>
                  </a:schemeClr>
                </a:solidFill>
              </a:rPr>
              <a:t>Decisión 61/46(c), se seleccionó una muestra de 17 países de bajo consumo (menos de 360 </a:t>
            </a:r>
            <a:r>
              <a:rPr lang="es-ES" sz="2000" dirty="0" err="1" smtClean="0">
                <a:solidFill>
                  <a:schemeClr val="bg2">
                    <a:lumMod val="50000"/>
                  </a:schemeClr>
                </a:solidFill>
              </a:rPr>
              <a:t>mt</a:t>
            </a:r>
            <a:r>
              <a:rPr lang="es-ES" sz="2000" dirty="0" smtClean="0">
                <a:solidFill>
                  <a:schemeClr val="bg2">
                    <a:lumMod val="50000"/>
                  </a:schemeClr>
                </a:solidFill>
              </a:rPr>
              <a:t>) basados en distribución geográfica, nivel de consumo (6 debajo de 100 </a:t>
            </a:r>
            <a:r>
              <a:rPr lang="es-ES" sz="2000" dirty="0" err="1" smtClean="0">
                <a:solidFill>
                  <a:schemeClr val="bg2">
                    <a:lumMod val="50000"/>
                  </a:schemeClr>
                </a:solidFill>
              </a:rPr>
              <a:t>mt</a:t>
            </a:r>
            <a:r>
              <a:rPr lang="es-ES" sz="2000" dirty="0" smtClean="0">
                <a:solidFill>
                  <a:schemeClr val="bg2">
                    <a:lumMod val="50000"/>
                  </a:schemeClr>
                </a:solidFill>
              </a:rPr>
              <a:t>, 8 entre 101 y 200 </a:t>
            </a:r>
            <a:r>
              <a:rPr lang="es-ES" sz="2000" dirty="0" err="1" smtClean="0">
                <a:solidFill>
                  <a:schemeClr val="bg2">
                    <a:lumMod val="50000"/>
                  </a:schemeClr>
                </a:solidFill>
              </a:rPr>
              <a:t>mt</a:t>
            </a:r>
            <a:r>
              <a:rPr lang="es-ES" sz="2000" dirty="0" smtClean="0">
                <a:solidFill>
                  <a:schemeClr val="bg2">
                    <a:lumMod val="50000"/>
                  </a:schemeClr>
                </a:solidFill>
              </a:rPr>
              <a:t>, y 3 arriba de 200 </a:t>
            </a:r>
            <a:r>
              <a:rPr lang="es-ES" sz="2000" dirty="0" err="1" smtClean="0">
                <a:solidFill>
                  <a:schemeClr val="bg2">
                    <a:lumMod val="50000"/>
                  </a:schemeClr>
                </a:solidFill>
              </a:rPr>
              <a:t>mt</a:t>
            </a:r>
            <a:r>
              <a:rPr lang="es-ES" sz="2000" dirty="0" smtClean="0">
                <a:solidFill>
                  <a:schemeClr val="bg2">
                    <a:lumMod val="50000"/>
                  </a:schemeClr>
                </a:solidFill>
              </a:rPr>
              <a:t>); países con o sin proyectos de inversión; países con o sin problemas potenciales de datos; participación de todas las agencias.</a:t>
            </a:r>
          </a:p>
          <a:p>
            <a:pPr marL="0" indent="0">
              <a:lnSpc>
                <a:spcPct val="85000"/>
              </a:lnSpc>
              <a:buNone/>
            </a:pPr>
            <a:r>
              <a:rPr lang="es-ES" sz="2000" dirty="0" smtClean="0">
                <a:solidFill>
                  <a:schemeClr val="bg2">
                    <a:lumMod val="50000"/>
                  </a:schemeClr>
                </a:solidFill>
              </a:rPr>
              <a:t>Países seleccionados en América Latina y el Caribe: </a:t>
            </a:r>
          </a:p>
          <a:p>
            <a:pPr marL="0" indent="0">
              <a:lnSpc>
                <a:spcPct val="85000"/>
              </a:lnSpc>
              <a:buNone/>
            </a:pPr>
            <a:r>
              <a:rPr lang="es-ES" sz="2000" dirty="0" smtClean="0">
                <a:solidFill>
                  <a:schemeClr val="bg2">
                    <a:lumMod val="50000"/>
                  </a:schemeClr>
                </a:solidFill>
              </a:rPr>
              <a:t>Bahamas </a:t>
            </a:r>
          </a:p>
          <a:p>
            <a:pPr marL="0" indent="0">
              <a:lnSpc>
                <a:spcPct val="85000"/>
              </a:lnSpc>
              <a:buNone/>
            </a:pPr>
            <a:r>
              <a:rPr lang="es-ES" sz="2000" b="1" dirty="0" smtClean="0">
                <a:solidFill>
                  <a:schemeClr val="bg2">
                    <a:lumMod val="50000"/>
                  </a:schemeClr>
                </a:solidFill>
              </a:rPr>
              <a:t>Bolivia</a:t>
            </a:r>
          </a:p>
          <a:p>
            <a:pPr marL="0" indent="0">
              <a:lnSpc>
                <a:spcPct val="85000"/>
              </a:lnSpc>
              <a:buNone/>
            </a:pPr>
            <a:r>
              <a:rPr lang="es-ES" sz="2000" b="1" dirty="0" smtClean="0">
                <a:solidFill>
                  <a:schemeClr val="bg2">
                    <a:lumMod val="50000"/>
                  </a:schemeClr>
                </a:solidFill>
              </a:rPr>
              <a:t>Cuba</a:t>
            </a:r>
          </a:p>
          <a:p>
            <a:pPr marL="0" indent="0">
              <a:lnSpc>
                <a:spcPct val="85000"/>
              </a:lnSpc>
              <a:buNone/>
            </a:pPr>
            <a:endParaRPr lang="es-ES_tradnl" sz="2000" dirty="0">
              <a:solidFill>
                <a:schemeClr val="bg2">
                  <a:lumMod val="50000"/>
                </a:schemeClr>
              </a:solidFill>
            </a:endParaRPr>
          </a:p>
        </p:txBody>
      </p:sp>
      <p:sp>
        <p:nvSpPr>
          <p:cNvPr id="4" name="Date Placeholder 3"/>
          <p:cNvSpPr>
            <a:spLocks noGrp="1"/>
          </p:cNvSpPr>
          <p:nvPr>
            <p:ph type="dt" sz="half" idx="10"/>
          </p:nvPr>
        </p:nvSpPr>
        <p:spPr/>
        <p:txBody>
          <a:bodyPr/>
          <a:lstStyle/>
          <a:p>
            <a:fld id="{6E663486-5295-418E-A8FD-12987323C8B9}" type="datetime1">
              <a:rPr lang="es-ES_tradnl" altLang="en-US" smtClean="0"/>
              <a:pPr/>
              <a:t>11/06/2013</a:t>
            </a:fld>
            <a:endParaRPr lang="es-ES_tradnl" altLang="en-US" dirty="0"/>
          </a:p>
        </p:txBody>
      </p:sp>
      <p:sp>
        <p:nvSpPr>
          <p:cNvPr id="5" name="Slide Number Placeholder 4"/>
          <p:cNvSpPr>
            <a:spLocks noGrp="1"/>
          </p:cNvSpPr>
          <p:nvPr>
            <p:ph type="sldNum" sz="quarter" idx="11"/>
          </p:nvPr>
        </p:nvSpPr>
        <p:spPr/>
        <p:txBody>
          <a:bodyPr/>
          <a:lstStyle/>
          <a:p>
            <a:fld id="{7EA245DC-AC2A-4786-B9FE-028DADB6141E}" type="slidenum">
              <a:rPr lang="es-ES_tradnl" altLang="en-US" smtClean="0"/>
              <a:pPr/>
              <a:t>10</a:t>
            </a:fld>
            <a:endParaRPr lang="es-ES_tradnl" altLang="en-US" dirty="0"/>
          </a:p>
        </p:txBody>
      </p:sp>
    </p:spTree>
    <p:extLst>
      <p:ext uri="{BB962C8B-B14F-4D97-AF65-F5344CB8AC3E}">
        <p14:creationId xmlns:p14="http://schemas.microsoft.com/office/powerpoint/2010/main" val="8289176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052736"/>
            <a:ext cx="7417568" cy="1224135"/>
          </a:xfrm>
        </p:spPr>
        <p:txBody>
          <a:bodyPr/>
          <a:lstStyle/>
          <a:p>
            <a:r>
              <a:rPr lang="es-ES_tradnl" dirty="0">
                <a:solidFill>
                  <a:schemeClr val="tx1"/>
                </a:solidFill>
              </a:rPr>
              <a:t>Renovación de los proyectos de fortalecimiento institucional en 15 países de América Latina y el Caribe</a:t>
            </a:r>
          </a:p>
        </p:txBody>
      </p:sp>
      <p:sp>
        <p:nvSpPr>
          <p:cNvPr id="3" name="Content Placeholder 2"/>
          <p:cNvSpPr>
            <a:spLocks noGrp="1"/>
          </p:cNvSpPr>
          <p:nvPr>
            <p:ph idx="1"/>
          </p:nvPr>
        </p:nvSpPr>
        <p:spPr>
          <a:xfrm>
            <a:off x="1331640" y="2348881"/>
            <a:ext cx="6984776" cy="2088232"/>
          </a:xfrm>
        </p:spPr>
        <p:txBody>
          <a:bodyPr/>
          <a:lstStyle/>
          <a:p>
            <a:pPr>
              <a:lnSpc>
                <a:spcPct val="85000"/>
              </a:lnSpc>
            </a:pPr>
            <a:r>
              <a:rPr lang="es-ES_tradnl" sz="2000" dirty="0" smtClean="0">
                <a:solidFill>
                  <a:schemeClr val="tx1"/>
                </a:solidFill>
              </a:rPr>
              <a:t>67ª Reunión: </a:t>
            </a:r>
            <a:r>
              <a:rPr lang="es-ES_tradnl" sz="2000" b="1" dirty="0" smtClean="0">
                <a:solidFill>
                  <a:schemeClr val="tx1"/>
                </a:solidFill>
              </a:rPr>
              <a:t>Bolivia</a:t>
            </a:r>
            <a:r>
              <a:rPr lang="es-ES_tradnl" sz="2000" dirty="0" smtClean="0">
                <a:solidFill>
                  <a:schemeClr val="tx1"/>
                </a:solidFill>
              </a:rPr>
              <a:t>, </a:t>
            </a:r>
            <a:r>
              <a:rPr lang="es-ES_tradnl" sz="2000" dirty="0" err="1" smtClean="0">
                <a:solidFill>
                  <a:schemeClr val="tx1"/>
                </a:solidFill>
              </a:rPr>
              <a:t>Grenada</a:t>
            </a:r>
            <a:r>
              <a:rPr lang="es-ES_tradnl" sz="2000" dirty="0" smtClean="0">
                <a:solidFill>
                  <a:schemeClr val="tx1"/>
                </a:solidFill>
              </a:rPr>
              <a:t> </a:t>
            </a:r>
          </a:p>
          <a:p>
            <a:pPr>
              <a:lnSpc>
                <a:spcPct val="85000"/>
              </a:lnSpc>
            </a:pPr>
            <a:r>
              <a:rPr lang="es-ES_tradnl" sz="2000" dirty="0" smtClean="0">
                <a:solidFill>
                  <a:schemeClr val="tx1"/>
                </a:solidFill>
              </a:rPr>
              <a:t>68ª Reunión: Antigua &amp; Barbuda, Barbados, </a:t>
            </a:r>
            <a:r>
              <a:rPr lang="es-ES_tradnl" sz="2000" b="1" dirty="0" smtClean="0">
                <a:solidFill>
                  <a:schemeClr val="tx1"/>
                </a:solidFill>
              </a:rPr>
              <a:t>Republica Dominicana</a:t>
            </a:r>
            <a:r>
              <a:rPr lang="es-ES_tradnl" sz="2000" dirty="0" smtClean="0">
                <a:solidFill>
                  <a:schemeClr val="tx1"/>
                </a:solidFill>
              </a:rPr>
              <a:t>, Guyana, </a:t>
            </a:r>
            <a:r>
              <a:rPr lang="es-ES_tradnl" sz="2000" b="1" dirty="0" smtClean="0">
                <a:solidFill>
                  <a:schemeClr val="tx1"/>
                </a:solidFill>
              </a:rPr>
              <a:t>Honduras</a:t>
            </a:r>
            <a:r>
              <a:rPr lang="es-ES_tradnl" sz="2000" dirty="0" smtClean="0">
                <a:solidFill>
                  <a:schemeClr val="tx1"/>
                </a:solidFill>
              </a:rPr>
              <a:t>, Jamaica, </a:t>
            </a:r>
            <a:r>
              <a:rPr lang="es-ES_tradnl" sz="2000" b="1" dirty="0" smtClean="0">
                <a:solidFill>
                  <a:schemeClr val="tx1"/>
                </a:solidFill>
              </a:rPr>
              <a:t>México</a:t>
            </a:r>
            <a:r>
              <a:rPr lang="es-ES_tradnl" sz="2000" dirty="0" smtClean="0">
                <a:solidFill>
                  <a:schemeClr val="tx1"/>
                </a:solidFill>
              </a:rPr>
              <a:t>, </a:t>
            </a:r>
            <a:r>
              <a:rPr lang="es-ES_tradnl" sz="2000" b="1" dirty="0" smtClean="0">
                <a:solidFill>
                  <a:schemeClr val="tx1"/>
                </a:solidFill>
              </a:rPr>
              <a:t>Peru</a:t>
            </a:r>
            <a:r>
              <a:rPr lang="es-ES_tradnl" sz="2000" dirty="0" smtClean="0">
                <a:solidFill>
                  <a:schemeClr val="tx1"/>
                </a:solidFill>
              </a:rPr>
              <a:t>, </a:t>
            </a:r>
            <a:r>
              <a:rPr lang="es-ES_tradnl" sz="2000" dirty="0" err="1" smtClean="0">
                <a:solidFill>
                  <a:schemeClr val="tx1"/>
                </a:solidFill>
              </a:rPr>
              <a:t>St</a:t>
            </a:r>
            <a:r>
              <a:rPr lang="es-ES_tradnl" sz="2000" dirty="0" smtClean="0">
                <a:solidFill>
                  <a:schemeClr val="tx1"/>
                </a:solidFill>
              </a:rPr>
              <a:t> </a:t>
            </a:r>
            <a:r>
              <a:rPr lang="es-ES_tradnl" sz="2000" dirty="0" err="1" smtClean="0">
                <a:solidFill>
                  <a:schemeClr val="tx1"/>
                </a:solidFill>
              </a:rPr>
              <a:t>Kitts</a:t>
            </a:r>
            <a:r>
              <a:rPr lang="es-ES_tradnl" sz="2000" dirty="0" smtClean="0">
                <a:solidFill>
                  <a:schemeClr val="tx1"/>
                </a:solidFill>
              </a:rPr>
              <a:t> &amp; </a:t>
            </a:r>
            <a:r>
              <a:rPr lang="es-ES_tradnl" sz="2000" dirty="0" err="1" smtClean="0">
                <a:solidFill>
                  <a:schemeClr val="tx1"/>
                </a:solidFill>
              </a:rPr>
              <a:t>Nevis</a:t>
            </a:r>
            <a:r>
              <a:rPr lang="es-ES_tradnl" sz="2000" dirty="0" smtClean="0">
                <a:solidFill>
                  <a:schemeClr val="tx1"/>
                </a:solidFill>
              </a:rPr>
              <a:t>, Trinidad and Tobago, </a:t>
            </a:r>
            <a:r>
              <a:rPr lang="es-ES_tradnl" sz="2000" b="1" dirty="0" smtClean="0">
                <a:solidFill>
                  <a:schemeClr val="tx1"/>
                </a:solidFill>
              </a:rPr>
              <a:t>Venezuela </a:t>
            </a:r>
          </a:p>
          <a:p>
            <a:pPr>
              <a:lnSpc>
                <a:spcPct val="85000"/>
              </a:lnSpc>
            </a:pPr>
            <a:r>
              <a:rPr lang="es-ES_tradnl" sz="2000" dirty="0" smtClean="0">
                <a:solidFill>
                  <a:schemeClr val="tx1"/>
                </a:solidFill>
              </a:rPr>
              <a:t>69ª Reunión: </a:t>
            </a:r>
            <a:r>
              <a:rPr lang="es-ES_tradnl" sz="2000" b="1" dirty="0" smtClean="0">
                <a:solidFill>
                  <a:schemeClr val="tx1"/>
                </a:solidFill>
              </a:rPr>
              <a:t>Chile</a:t>
            </a:r>
          </a:p>
          <a:p>
            <a:pPr>
              <a:lnSpc>
                <a:spcPct val="85000"/>
              </a:lnSpc>
            </a:pPr>
            <a:r>
              <a:rPr lang="es-ES_tradnl" sz="2000" dirty="0" smtClean="0">
                <a:solidFill>
                  <a:schemeClr val="tx1"/>
                </a:solidFill>
              </a:rPr>
              <a:t>70ª Reunión: </a:t>
            </a:r>
            <a:r>
              <a:rPr lang="es-ES_tradnl" sz="2000" b="1" dirty="0" smtClean="0">
                <a:solidFill>
                  <a:schemeClr val="tx1"/>
                </a:solidFill>
              </a:rPr>
              <a:t>Colombia  </a:t>
            </a:r>
            <a:endParaRPr lang="es-ES_tradnl" sz="2000" b="1" dirty="0">
              <a:solidFill>
                <a:schemeClr val="tx1"/>
              </a:solidFill>
            </a:endParaRPr>
          </a:p>
        </p:txBody>
      </p:sp>
      <p:sp>
        <p:nvSpPr>
          <p:cNvPr id="4" name="Date Placeholder 3"/>
          <p:cNvSpPr>
            <a:spLocks noGrp="1"/>
          </p:cNvSpPr>
          <p:nvPr>
            <p:ph type="dt" sz="half" idx="10"/>
          </p:nvPr>
        </p:nvSpPr>
        <p:spPr/>
        <p:txBody>
          <a:bodyPr/>
          <a:lstStyle/>
          <a:p>
            <a:fld id="{6E663486-5295-418E-A8FD-12987323C8B9}" type="datetime1">
              <a:rPr lang="es-ES_tradnl" altLang="en-US" smtClean="0"/>
              <a:pPr/>
              <a:t>11/06/2013</a:t>
            </a:fld>
            <a:endParaRPr lang="es-ES_tradnl" altLang="en-US" dirty="0"/>
          </a:p>
        </p:txBody>
      </p:sp>
      <p:sp>
        <p:nvSpPr>
          <p:cNvPr id="5" name="Slide Number Placeholder 4"/>
          <p:cNvSpPr>
            <a:spLocks noGrp="1"/>
          </p:cNvSpPr>
          <p:nvPr>
            <p:ph type="sldNum" sz="quarter" idx="11"/>
          </p:nvPr>
        </p:nvSpPr>
        <p:spPr/>
        <p:txBody>
          <a:bodyPr/>
          <a:lstStyle/>
          <a:p>
            <a:fld id="{7EA245DC-AC2A-4786-B9FE-028DADB6141E}" type="slidenum">
              <a:rPr lang="es-ES_tradnl" altLang="en-US" smtClean="0"/>
              <a:pPr/>
              <a:t>11</a:t>
            </a:fld>
            <a:endParaRPr lang="es-ES_tradnl" altLang="en-US" dirty="0"/>
          </a:p>
        </p:txBody>
      </p:sp>
      <p:sp>
        <p:nvSpPr>
          <p:cNvPr id="7" name="Content Placeholder 2"/>
          <p:cNvSpPr txBox="1">
            <a:spLocks/>
          </p:cNvSpPr>
          <p:nvPr/>
        </p:nvSpPr>
        <p:spPr bwMode="auto">
          <a:xfrm>
            <a:off x="1331640" y="4869160"/>
            <a:ext cx="6984776" cy="2088232"/>
          </a:xfrm>
          <a:prstGeom prst="rect">
            <a:avLst/>
          </a:prstGeom>
          <a:noFill/>
          <a:ln w="9525">
            <a:noFill/>
            <a:miter lim="800000"/>
            <a:headEnd/>
            <a:tailEnd/>
          </a:ln>
          <a:effectLst/>
        </p:spPr>
        <p:txBody>
          <a:bodyPr vert="horz" wrap="square" lIns="82314" tIns="41157" rIns="82314" bIns="41157" numCol="1" anchor="t" anchorCtr="0" compatLnSpc="1">
            <a:prstTxWarp prst="textNoShape">
              <a:avLst/>
            </a:prstTxWarp>
          </a:bodyPr>
          <a:lstStyle>
            <a:lvl1pPr marL="266700" indent="-266700" algn="l" defTabSz="912813" rtl="0" fontAlgn="base">
              <a:lnSpc>
                <a:spcPct val="70000"/>
              </a:lnSpc>
              <a:spcBef>
                <a:spcPct val="50000"/>
              </a:spcBef>
              <a:spcAft>
                <a:spcPct val="0"/>
              </a:spcAft>
              <a:buClr>
                <a:srgbClr val="FF8D03"/>
              </a:buClr>
              <a:buBlip>
                <a:blip r:embed="rId2"/>
              </a:buBlip>
              <a:defRPr>
                <a:solidFill>
                  <a:srgbClr val="000000"/>
                </a:solidFill>
                <a:latin typeface="+mn-lt"/>
                <a:ea typeface="+mn-ea"/>
                <a:cs typeface="+mn-cs"/>
              </a:defRPr>
            </a:lvl1pPr>
            <a:lvl2pPr marL="628650" indent="-180975" algn="l" defTabSz="912813" rtl="0" fontAlgn="base">
              <a:lnSpc>
                <a:spcPct val="70000"/>
              </a:lnSpc>
              <a:spcBef>
                <a:spcPct val="20000"/>
              </a:spcBef>
              <a:spcAft>
                <a:spcPct val="0"/>
              </a:spcAft>
              <a:buClr>
                <a:srgbClr val="FF8D03"/>
              </a:buClr>
              <a:buBlip>
                <a:blip r:embed="rId3"/>
              </a:buBlip>
              <a:defRPr sz="1400">
                <a:solidFill>
                  <a:srgbClr val="000000"/>
                </a:solidFill>
                <a:latin typeface="+mn-lt"/>
              </a:defRPr>
            </a:lvl2pPr>
            <a:lvl3pPr marL="895350" indent="-84138" algn="l" defTabSz="912813" rtl="0" fontAlgn="base">
              <a:spcBef>
                <a:spcPct val="20000"/>
              </a:spcBef>
              <a:spcAft>
                <a:spcPct val="0"/>
              </a:spcAft>
              <a:buClr>
                <a:schemeClr val="bg1"/>
              </a:buClr>
              <a:buSzPct val="50000"/>
              <a:buFont typeface="Wingdings" pitchFamily="2" charset="2"/>
              <a:buBlip>
                <a:blip r:embed="rId4"/>
              </a:buBlip>
              <a:defRPr sz="1200">
                <a:solidFill>
                  <a:srgbClr val="000000"/>
                </a:solidFill>
                <a:latin typeface="+mn-lt"/>
              </a:defRPr>
            </a:lvl3pPr>
            <a:lvl4pPr marL="2027238" indent="-228600" algn="l" defTabSz="912813" rtl="0" fontAlgn="base">
              <a:spcBef>
                <a:spcPct val="20000"/>
              </a:spcBef>
              <a:spcAft>
                <a:spcPct val="0"/>
              </a:spcAft>
              <a:buClr>
                <a:srgbClr val="FFCC00"/>
              </a:buClr>
              <a:buSzPct val="75000"/>
              <a:buFont typeface="Wingdings" pitchFamily="2" charset="2"/>
              <a:buChar char="l"/>
              <a:defRPr sz="2600" b="1">
                <a:solidFill>
                  <a:srgbClr val="010493"/>
                </a:solidFill>
                <a:effectLst>
                  <a:outerShdw blurRad="38100" dist="38100" dir="2700000" algn="tl">
                    <a:srgbClr val="C0C0C0"/>
                  </a:outerShdw>
                </a:effectLst>
                <a:latin typeface="+mn-lt"/>
              </a:defRPr>
            </a:lvl4pPr>
            <a:lvl5pPr marL="2435225" indent="-228600" algn="l" defTabSz="912813" rtl="0" fontAlgn="base">
              <a:spcBef>
                <a:spcPct val="20000"/>
              </a:spcBef>
              <a:spcAft>
                <a:spcPct val="0"/>
              </a:spcAft>
              <a:buClr>
                <a:srgbClr val="FFCC00"/>
              </a:buClr>
              <a:buSzPct val="75000"/>
              <a:buFont typeface="Wingdings" pitchFamily="2" charset="2"/>
              <a:buChar char="l"/>
              <a:defRPr sz="2600" b="1">
                <a:solidFill>
                  <a:srgbClr val="010493"/>
                </a:solidFill>
                <a:effectLst>
                  <a:outerShdw blurRad="38100" dist="38100" dir="2700000" algn="tl">
                    <a:srgbClr val="C0C0C0"/>
                  </a:outerShdw>
                </a:effectLst>
                <a:latin typeface="+mn-lt"/>
              </a:defRPr>
            </a:lvl5pPr>
            <a:lvl6pPr marL="2892425" indent="-228600" algn="l" defTabSz="912813" rtl="0" fontAlgn="base">
              <a:spcBef>
                <a:spcPct val="20000"/>
              </a:spcBef>
              <a:spcAft>
                <a:spcPct val="0"/>
              </a:spcAft>
              <a:buClr>
                <a:srgbClr val="FFCC00"/>
              </a:buClr>
              <a:buSzPct val="75000"/>
              <a:buFont typeface="Wingdings" pitchFamily="2" charset="2"/>
              <a:buChar char="l"/>
              <a:defRPr sz="2600" b="1">
                <a:solidFill>
                  <a:srgbClr val="010493"/>
                </a:solidFill>
                <a:effectLst>
                  <a:outerShdw blurRad="38100" dist="38100" dir="2700000" algn="tl">
                    <a:srgbClr val="C0C0C0"/>
                  </a:outerShdw>
                </a:effectLst>
                <a:latin typeface="+mn-lt"/>
              </a:defRPr>
            </a:lvl6pPr>
            <a:lvl7pPr marL="3349625" indent="-228600" algn="l" defTabSz="912813" rtl="0" fontAlgn="base">
              <a:spcBef>
                <a:spcPct val="20000"/>
              </a:spcBef>
              <a:spcAft>
                <a:spcPct val="0"/>
              </a:spcAft>
              <a:buClr>
                <a:srgbClr val="FFCC00"/>
              </a:buClr>
              <a:buSzPct val="75000"/>
              <a:buFont typeface="Wingdings" pitchFamily="2" charset="2"/>
              <a:buChar char="l"/>
              <a:defRPr sz="2600" b="1">
                <a:solidFill>
                  <a:srgbClr val="010493"/>
                </a:solidFill>
                <a:effectLst>
                  <a:outerShdw blurRad="38100" dist="38100" dir="2700000" algn="tl">
                    <a:srgbClr val="C0C0C0"/>
                  </a:outerShdw>
                </a:effectLst>
                <a:latin typeface="+mn-lt"/>
              </a:defRPr>
            </a:lvl7pPr>
            <a:lvl8pPr marL="3806825" indent="-228600" algn="l" defTabSz="912813" rtl="0" fontAlgn="base">
              <a:spcBef>
                <a:spcPct val="20000"/>
              </a:spcBef>
              <a:spcAft>
                <a:spcPct val="0"/>
              </a:spcAft>
              <a:buClr>
                <a:srgbClr val="FFCC00"/>
              </a:buClr>
              <a:buSzPct val="75000"/>
              <a:buFont typeface="Wingdings" pitchFamily="2" charset="2"/>
              <a:buChar char="l"/>
              <a:defRPr sz="2600" b="1">
                <a:solidFill>
                  <a:srgbClr val="010493"/>
                </a:solidFill>
                <a:effectLst>
                  <a:outerShdw blurRad="38100" dist="38100" dir="2700000" algn="tl">
                    <a:srgbClr val="C0C0C0"/>
                  </a:outerShdw>
                </a:effectLst>
                <a:latin typeface="+mn-lt"/>
              </a:defRPr>
            </a:lvl8pPr>
            <a:lvl9pPr marL="4264025" indent="-228600" algn="l" defTabSz="912813" rtl="0" fontAlgn="base">
              <a:spcBef>
                <a:spcPct val="20000"/>
              </a:spcBef>
              <a:spcAft>
                <a:spcPct val="0"/>
              </a:spcAft>
              <a:buClr>
                <a:srgbClr val="FFCC00"/>
              </a:buClr>
              <a:buSzPct val="75000"/>
              <a:buFont typeface="Wingdings" pitchFamily="2" charset="2"/>
              <a:buChar char="l"/>
              <a:defRPr sz="2600" b="1">
                <a:solidFill>
                  <a:srgbClr val="010493"/>
                </a:solidFill>
                <a:effectLst>
                  <a:outerShdw blurRad="38100" dist="38100" dir="2700000" algn="tl">
                    <a:srgbClr val="C0C0C0"/>
                  </a:outerShdw>
                </a:effectLst>
                <a:latin typeface="+mn-lt"/>
              </a:defRPr>
            </a:lvl9pPr>
          </a:lstStyle>
          <a:p>
            <a:pPr marL="0" indent="0" eaLnBrk="1" hangingPunct="1">
              <a:lnSpc>
                <a:spcPct val="85000"/>
              </a:lnSpc>
              <a:buNone/>
            </a:pPr>
            <a:r>
              <a:rPr lang="es-ES" sz="2400" dirty="0">
                <a:solidFill>
                  <a:schemeClr val="tx1"/>
                </a:solidFill>
              </a:rPr>
              <a:t>Otros proyectos aprobados para América Latina y el Caribe:</a:t>
            </a:r>
          </a:p>
          <a:p>
            <a:pPr eaLnBrk="1" hangingPunct="1">
              <a:lnSpc>
                <a:spcPct val="85000"/>
              </a:lnSpc>
            </a:pPr>
            <a:r>
              <a:rPr lang="es-ES_tradnl" sz="2000" kern="0" dirty="0" smtClean="0">
                <a:solidFill>
                  <a:schemeClr val="tx1"/>
                </a:solidFill>
              </a:rPr>
              <a:t>68ª Reunión: </a:t>
            </a:r>
            <a:r>
              <a:rPr lang="es-ES_tradnl" sz="2000" b="1" kern="0" dirty="0" smtClean="0">
                <a:solidFill>
                  <a:schemeClr val="tx1"/>
                </a:solidFill>
              </a:rPr>
              <a:t>Guatemala</a:t>
            </a:r>
            <a:r>
              <a:rPr lang="es-ES_tradnl" sz="2000" kern="0" dirty="0" smtClean="0">
                <a:solidFill>
                  <a:schemeClr val="tx1"/>
                </a:solidFill>
              </a:rPr>
              <a:t> (Bromuro de Metilo)</a:t>
            </a:r>
          </a:p>
          <a:p>
            <a:pPr eaLnBrk="1" hangingPunct="1">
              <a:lnSpc>
                <a:spcPct val="85000"/>
              </a:lnSpc>
            </a:pPr>
            <a:r>
              <a:rPr lang="es-ES_tradnl" sz="2000" kern="0" dirty="0" smtClean="0">
                <a:solidFill>
                  <a:schemeClr val="tx1"/>
                </a:solidFill>
              </a:rPr>
              <a:t>69ª Reunión: </a:t>
            </a:r>
            <a:r>
              <a:rPr lang="es-ES_tradnl" sz="2000" b="1" kern="0" dirty="0" smtClean="0">
                <a:solidFill>
                  <a:schemeClr val="tx1"/>
                </a:solidFill>
              </a:rPr>
              <a:t>Chile</a:t>
            </a:r>
            <a:r>
              <a:rPr lang="es-ES_tradnl" sz="2000" kern="0" dirty="0" smtClean="0">
                <a:solidFill>
                  <a:schemeClr val="tx1"/>
                </a:solidFill>
              </a:rPr>
              <a:t> and </a:t>
            </a:r>
            <a:r>
              <a:rPr lang="es-ES_tradnl" sz="2000" b="1" kern="0" dirty="0" smtClean="0">
                <a:solidFill>
                  <a:schemeClr val="tx1"/>
                </a:solidFill>
              </a:rPr>
              <a:t>México</a:t>
            </a:r>
            <a:r>
              <a:rPr lang="es-ES_tradnl" sz="2000" kern="0" dirty="0" smtClean="0">
                <a:solidFill>
                  <a:schemeClr val="tx1"/>
                </a:solidFill>
              </a:rPr>
              <a:t> (Bromuro de Metilo)</a:t>
            </a:r>
            <a:endParaRPr lang="es-ES_tradnl" sz="2000" b="1" kern="0" dirty="0">
              <a:solidFill>
                <a:schemeClr val="tx1"/>
              </a:solidFill>
            </a:endParaRPr>
          </a:p>
        </p:txBody>
      </p:sp>
    </p:spTree>
    <p:extLst>
      <p:ext uri="{BB962C8B-B14F-4D97-AF65-F5344CB8AC3E}">
        <p14:creationId xmlns:p14="http://schemas.microsoft.com/office/powerpoint/2010/main" val="188107181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24744"/>
            <a:ext cx="8640960" cy="720079"/>
          </a:xfrm>
        </p:spPr>
        <p:txBody>
          <a:bodyPr/>
          <a:lstStyle/>
          <a:p>
            <a:r>
              <a:rPr lang="es-ES_tradnl" sz="2000" dirty="0" smtClean="0">
                <a:solidFill>
                  <a:schemeClr val="bg2">
                    <a:lumMod val="50000"/>
                  </a:schemeClr>
                </a:solidFill>
              </a:rPr>
              <a:t>Plan de gestión de la eliminación de los HCFC para el sector de producción de HCFC para China</a:t>
            </a:r>
            <a:r>
              <a:rPr lang="es-ES_tradnl" sz="2000" dirty="0" smtClean="0">
                <a:solidFill>
                  <a:schemeClr val="tx1"/>
                </a:solidFill>
              </a:rPr>
              <a:t> (Decisión 69/28)  </a:t>
            </a:r>
            <a:endParaRPr lang="es-ES_tradnl" sz="2000" dirty="0"/>
          </a:p>
        </p:txBody>
      </p:sp>
      <p:sp>
        <p:nvSpPr>
          <p:cNvPr id="3" name="Content Placeholder 2"/>
          <p:cNvSpPr>
            <a:spLocks noGrp="1"/>
          </p:cNvSpPr>
          <p:nvPr>
            <p:ph idx="1"/>
          </p:nvPr>
        </p:nvSpPr>
        <p:spPr>
          <a:xfrm>
            <a:off x="251520" y="1916113"/>
            <a:ext cx="8640960" cy="4753247"/>
          </a:xfrm>
        </p:spPr>
        <p:txBody>
          <a:bodyPr/>
          <a:lstStyle/>
          <a:p>
            <a:pPr algn="just">
              <a:lnSpc>
                <a:spcPct val="100000"/>
              </a:lnSpc>
              <a:spcBef>
                <a:spcPts val="600"/>
              </a:spcBef>
            </a:pPr>
            <a:r>
              <a:rPr lang="es-ES_tradnl" sz="1700" dirty="0" smtClean="0">
                <a:solidFill>
                  <a:schemeClr val="accent4"/>
                </a:solidFill>
              </a:rPr>
              <a:t>95 millones de $EUA para la etapa I del HPPMP de China destinados a cumplir con el congelamiento y la reducción del 10 por ciento del consumo:</a:t>
            </a:r>
          </a:p>
          <a:p>
            <a:pPr algn="just">
              <a:lnSpc>
                <a:spcPct val="100000"/>
              </a:lnSpc>
              <a:spcBef>
                <a:spcPts val="600"/>
              </a:spcBef>
            </a:pPr>
            <a:r>
              <a:rPr lang="es-ES_tradnl" sz="1700" dirty="0" smtClean="0">
                <a:solidFill>
                  <a:schemeClr val="accent4"/>
                </a:solidFill>
              </a:rPr>
              <a:t>24 millones de $EUA aprobados para el primer tramo (2013)</a:t>
            </a:r>
          </a:p>
          <a:p>
            <a:pPr lvl="1" algn="just">
              <a:lnSpc>
                <a:spcPct val="100000"/>
              </a:lnSpc>
              <a:spcBef>
                <a:spcPts val="600"/>
              </a:spcBef>
            </a:pPr>
            <a:r>
              <a:rPr lang="es-ES_tradnl" dirty="0" smtClean="0">
                <a:solidFill>
                  <a:schemeClr val="accent4"/>
                </a:solidFill>
              </a:rPr>
              <a:t>Las cadenas de producción que produzcan solo HCFC para usos controlados se cerrarán y desmontarán</a:t>
            </a:r>
          </a:p>
          <a:p>
            <a:pPr lvl="1" algn="just">
              <a:lnSpc>
                <a:spcPct val="100000"/>
              </a:lnSpc>
              <a:spcBef>
                <a:spcPts val="600"/>
              </a:spcBef>
            </a:pPr>
            <a:r>
              <a:rPr lang="es-ES_tradnl" dirty="0" smtClean="0">
                <a:solidFill>
                  <a:schemeClr val="accent4"/>
                </a:solidFill>
              </a:rPr>
              <a:t>China acuerda retirar adicionalmente un 24 por ciento de capacidad productiva para tener en cuenta el promedio de utilización de la producción de HCFC;</a:t>
            </a:r>
          </a:p>
          <a:p>
            <a:pPr lvl="1" algn="just">
              <a:lnSpc>
                <a:spcPct val="100000"/>
              </a:lnSpc>
              <a:spcBef>
                <a:spcPts val="600"/>
              </a:spcBef>
            </a:pPr>
            <a:r>
              <a:rPr lang="es-ES_tradnl" dirty="0" smtClean="0">
                <a:solidFill>
                  <a:schemeClr val="accent4"/>
                </a:solidFill>
              </a:rPr>
              <a:t>China acuerda […] esforzarse al máximo para gestionar la producción de HCFC y la de sus productos derivados conexos de las instalaciones de producción de HCFC de conformidad con las mejores prácticas a fin de reducir al mínimo el impacto climático conexo;</a:t>
            </a:r>
          </a:p>
          <a:p>
            <a:pPr lvl="1" algn="just">
              <a:lnSpc>
                <a:spcPct val="100000"/>
              </a:lnSpc>
              <a:spcBef>
                <a:spcPts val="600"/>
              </a:spcBef>
            </a:pPr>
            <a:r>
              <a:rPr lang="es-ES_tradnl" dirty="0" smtClean="0">
                <a:solidFill>
                  <a:schemeClr val="accent4"/>
                </a:solidFill>
              </a:rPr>
              <a:t>El Comité Ejecutivo acuerda un monto de financiación igual o inferior a 385 millones de $EUA para la eliminación total del sector de producción de HCFC de China, lo que hace que el Plan de gestión de eliminación de dicho sector sea el mayor aprobado hasta la fecha por el Fondo Multilateral; </a:t>
            </a:r>
          </a:p>
          <a:p>
            <a:pPr lvl="1" algn="just">
              <a:lnSpc>
                <a:spcPct val="100000"/>
              </a:lnSpc>
              <a:spcBef>
                <a:spcPts val="600"/>
              </a:spcBef>
            </a:pPr>
            <a:r>
              <a:rPr lang="es-ES_tradnl" dirty="0" smtClean="0">
                <a:solidFill>
                  <a:schemeClr val="accent4"/>
                </a:solidFill>
              </a:rPr>
              <a:t>Los pormenores del acuerdo se debatirán en la 70ª Reunión</a:t>
            </a:r>
          </a:p>
          <a:p>
            <a:pPr algn="just">
              <a:lnSpc>
                <a:spcPct val="100000"/>
              </a:lnSpc>
              <a:spcBef>
                <a:spcPts val="600"/>
              </a:spcBef>
            </a:pPr>
            <a:r>
              <a:rPr lang="es-ES_tradnl" sz="1700" dirty="0" smtClean="0">
                <a:solidFill>
                  <a:schemeClr val="accent4"/>
                </a:solidFill>
              </a:rPr>
              <a:t>La 70ª Reunión examinará nuevamente las directrices concernientes al sector de producción de </a:t>
            </a:r>
            <a:r>
              <a:rPr lang="es-ES_tradnl" sz="1700" dirty="0" err="1" smtClean="0">
                <a:solidFill>
                  <a:schemeClr val="accent4"/>
                </a:solidFill>
              </a:rPr>
              <a:t>HCFCs</a:t>
            </a:r>
            <a:r>
              <a:rPr lang="es-ES_tradnl" sz="1700" dirty="0" smtClean="0">
                <a:solidFill>
                  <a:schemeClr val="accent4"/>
                </a:solidFill>
              </a:rPr>
              <a:t>.</a:t>
            </a:r>
          </a:p>
          <a:p>
            <a:pPr lvl="1" algn="just">
              <a:lnSpc>
                <a:spcPct val="100000"/>
              </a:lnSpc>
              <a:spcBef>
                <a:spcPts val="600"/>
              </a:spcBef>
            </a:pPr>
            <a:endParaRPr lang="es-ES_tradnl" sz="1800" dirty="0" smtClean="0">
              <a:solidFill>
                <a:schemeClr val="tx1"/>
              </a:solidFill>
            </a:endParaRPr>
          </a:p>
        </p:txBody>
      </p:sp>
      <p:sp>
        <p:nvSpPr>
          <p:cNvPr id="4" name="Date Placeholder 3"/>
          <p:cNvSpPr>
            <a:spLocks noGrp="1"/>
          </p:cNvSpPr>
          <p:nvPr>
            <p:ph type="dt" sz="half" idx="10"/>
          </p:nvPr>
        </p:nvSpPr>
        <p:spPr/>
        <p:txBody>
          <a:bodyPr/>
          <a:lstStyle/>
          <a:p>
            <a:fld id="{6E663486-5295-418E-A8FD-12987323C8B9}" type="datetime1">
              <a:rPr lang="es-ES_tradnl" altLang="en-US" smtClean="0"/>
              <a:pPr/>
              <a:t>11/06/2013</a:t>
            </a:fld>
            <a:endParaRPr lang="es-ES_tradnl" altLang="en-US" dirty="0"/>
          </a:p>
        </p:txBody>
      </p:sp>
      <p:sp>
        <p:nvSpPr>
          <p:cNvPr id="5" name="Slide Number Placeholder 4"/>
          <p:cNvSpPr>
            <a:spLocks noGrp="1"/>
          </p:cNvSpPr>
          <p:nvPr>
            <p:ph type="sldNum" sz="quarter" idx="11"/>
          </p:nvPr>
        </p:nvSpPr>
        <p:spPr/>
        <p:txBody>
          <a:bodyPr/>
          <a:lstStyle/>
          <a:p>
            <a:fld id="{7EA245DC-AC2A-4786-B9FE-028DADB6141E}" type="slidenum">
              <a:rPr lang="es-ES_tradnl" altLang="en-US" smtClean="0"/>
              <a:pPr/>
              <a:t>12</a:t>
            </a:fld>
            <a:endParaRPr lang="es-ES_tradnl" altLang="en-US" dirty="0"/>
          </a:p>
        </p:txBody>
      </p:sp>
    </p:spTree>
    <p:extLst>
      <p:ext uri="{BB962C8B-B14F-4D97-AF65-F5344CB8AC3E}">
        <p14:creationId xmlns:p14="http://schemas.microsoft.com/office/powerpoint/2010/main" val="43665645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24744"/>
            <a:ext cx="8280920" cy="1008112"/>
          </a:xfrm>
        </p:spPr>
        <p:txBody>
          <a:bodyPr/>
          <a:lstStyle/>
          <a:p>
            <a:r>
              <a:rPr lang="es-ES_tradnl" dirty="0" smtClean="0">
                <a:solidFill>
                  <a:schemeClr val="tx1"/>
                </a:solidFill>
              </a:rPr>
              <a:t>Directrices para la financiación de la </a:t>
            </a:r>
            <a:r>
              <a:rPr lang="es-ES_tradnl" u="sng" dirty="0" smtClean="0">
                <a:solidFill>
                  <a:schemeClr val="tx1"/>
                </a:solidFill>
              </a:rPr>
              <a:t>preparación</a:t>
            </a:r>
            <a:r>
              <a:rPr lang="es-ES_tradnl" dirty="0" smtClean="0">
                <a:solidFill>
                  <a:schemeClr val="tx1"/>
                </a:solidFill>
              </a:rPr>
              <a:t> de la etapa II de los HPMPS(Decisión 69/22)</a:t>
            </a:r>
            <a:endParaRPr lang="es-ES_tradnl" dirty="0">
              <a:solidFill>
                <a:schemeClr val="tx1"/>
              </a:solidFill>
            </a:endParaRPr>
          </a:p>
        </p:txBody>
      </p:sp>
      <p:sp>
        <p:nvSpPr>
          <p:cNvPr id="3" name="Content Placeholder 2"/>
          <p:cNvSpPr>
            <a:spLocks noGrp="1"/>
          </p:cNvSpPr>
          <p:nvPr>
            <p:ph idx="1"/>
          </p:nvPr>
        </p:nvSpPr>
        <p:spPr>
          <a:xfrm>
            <a:off x="467544" y="2204864"/>
            <a:ext cx="8352928" cy="4320480"/>
          </a:xfrm>
        </p:spPr>
        <p:txBody>
          <a:bodyPr/>
          <a:lstStyle/>
          <a:p>
            <a:pPr marL="288000">
              <a:lnSpc>
                <a:spcPct val="100000"/>
              </a:lnSpc>
              <a:spcAft>
                <a:spcPts val="600"/>
              </a:spcAft>
            </a:pPr>
            <a:r>
              <a:rPr lang="es-ES_tradnl" sz="1600" dirty="0" smtClean="0">
                <a:solidFill>
                  <a:schemeClr val="accent4"/>
                </a:solidFill>
                <a:effectLst/>
              </a:rPr>
              <a:t>Documento</a:t>
            </a:r>
            <a:r>
              <a:rPr lang="es-ES_tradnl" sz="1600" baseline="0" dirty="0" smtClean="0">
                <a:solidFill>
                  <a:schemeClr val="accent4"/>
                </a:solidFill>
                <a:effectLst/>
              </a:rPr>
              <a:t> 69/33 preparado</a:t>
            </a:r>
            <a:r>
              <a:rPr lang="es-ES_tradnl" sz="1600" dirty="0" smtClean="0">
                <a:solidFill>
                  <a:schemeClr val="accent4"/>
                </a:solidFill>
                <a:effectLst/>
              </a:rPr>
              <a:t> por la Secretaría examinado en la </a:t>
            </a:r>
            <a:r>
              <a:rPr lang="es-ES_tradnl" sz="1600" baseline="0" dirty="0" smtClean="0">
                <a:solidFill>
                  <a:schemeClr val="accent4"/>
                </a:solidFill>
                <a:effectLst/>
              </a:rPr>
              <a:t>69ª Reunión</a:t>
            </a:r>
          </a:p>
          <a:p>
            <a:pPr marL="288000">
              <a:lnSpc>
                <a:spcPct val="100000"/>
              </a:lnSpc>
              <a:spcAft>
                <a:spcPts val="600"/>
              </a:spcAft>
            </a:pPr>
            <a:r>
              <a:rPr lang="es-ES_tradnl" sz="1600" dirty="0" smtClean="0">
                <a:solidFill>
                  <a:schemeClr val="accent4"/>
                </a:solidFill>
              </a:rPr>
              <a:t>Reunión 69 decidió continuar la discusión en la reunión 70 con base en el texto de trabajo comenzado y disponible como </a:t>
            </a:r>
            <a:r>
              <a:rPr lang="es-ES_tradnl" sz="1600" b="1" dirty="0" smtClean="0">
                <a:solidFill>
                  <a:schemeClr val="accent4"/>
                </a:solidFill>
              </a:rPr>
              <a:t>documento 70/51</a:t>
            </a:r>
            <a:endParaRPr lang="es-ES_tradnl" sz="1600" b="1" dirty="0" smtClean="0">
              <a:solidFill>
                <a:schemeClr val="accent4"/>
              </a:solidFill>
              <a:effectLst/>
            </a:endParaRPr>
          </a:p>
          <a:p>
            <a:pPr marL="288000">
              <a:lnSpc>
                <a:spcPct val="100000"/>
              </a:lnSpc>
              <a:spcAft>
                <a:spcPts val="600"/>
              </a:spcAft>
            </a:pPr>
            <a:r>
              <a:rPr lang="es-ES_tradnl" sz="1600" dirty="0" smtClean="0">
                <a:solidFill>
                  <a:schemeClr val="accent4"/>
                </a:solidFill>
              </a:rPr>
              <a:t>Etapa 2 podría cubrir como mínimo la siguiente medida de control  y como máximo el 100 % de la eliminación con un demostrado compromiso</a:t>
            </a:r>
          </a:p>
          <a:p>
            <a:pPr marL="288000">
              <a:lnSpc>
                <a:spcPct val="100000"/>
              </a:lnSpc>
              <a:spcAft>
                <a:spcPts val="600"/>
              </a:spcAft>
            </a:pPr>
            <a:r>
              <a:rPr lang="es-ES_tradnl" sz="1600" dirty="0" smtClean="0">
                <a:solidFill>
                  <a:schemeClr val="accent4"/>
                </a:solidFill>
              </a:rPr>
              <a:t>Solicitudes podrían someterse dos años antes de la finalización de la etapa I excepto si la decisión de aprobación de la etapa I dice algo diferente</a:t>
            </a:r>
          </a:p>
          <a:p>
            <a:pPr marL="288000">
              <a:lnSpc>
                <a:spcPct val="100000"/>
              </a:lnSpc>
              <a:spcAft>
                <a:spcPts val="600"/>
              </a:spcAft>
            </a:pPr>
            <a:r>
              <a:rPr lang="es-ES_tradnl" sz="1600" dirty="0" smtClean="0">
                <a:solidFill>
                  <a:schemeClr val="accent4"/>
                </a:solidFill>
              </a:rPr>
              <a:t>Proveer demostración de progreso sustantivo en la etapa I, indicación de actividades y costos, descripción de la información necesitada y porque no estaba en la etapa I. Otros puntos todavía en discusión (montos, metodología y alternativas…)</a:t>
            </a:r>
          </a:p>
          <a:p>
            <a:pPr marL="288000">
              <a:lnSpc>
                <a:spcPct val="100000"/>
              </a:lnSpc>
              <a:spcAft>
                <a:spcPts val="600"/>
              </a:spcAft>
            </a:pPr>
            <a:r>
              <a:rPr lang="es-ES_tradnl" sz="1600" dirty="0" smtClean="0">
                <a:solidFill>
                  <a:schemeClr val="accent4"/>
                </a:solidFill>
              </a:rPr>
              <a:t>Proyectos de inversión de acuerdo con la decisión 56/16 de la etapa I (montos aun en discusión)</a:t>
            </a:r>
          </a:p>
          <a:p>
            <a:pPr marL="288000">
              <a:lnSpc>
                <a:spcPct val="100000"/>
              </a:lnSpc>
              <a:spcAft>
                <a:spcPts val="600"/>
              </a:spcAft>
            </a:pPr>
            <a:r>
              <a:rPr lang="es-ES_tradnl" sz="1600" dirty="0" smtClean="0">
                <a:solidFill>
                  <a:schemeClr val="accent4"/>
                </a:solidFill>
              </a:rPr>
              <a:t>Posibilidad de someter preparación para HPMP regionales</a:t>
            </a:r>
            <a:endParaRPr lang="es-ES_tradnl" sz="1600" dirty="0" smtClean="0">
              <a:solidFill>
                <a:schemeClr val="accent4"/>
              </a:solidFill>
              <a:effectLst/>
            </a:endParaRPr>
          </a:p>
        </p:txBody>
      </p:sp>
      <p:sp>
        <p:nvSpPr>
          <p:cNvPr id="5" name="Date Placeholder 4"/>
          <p:cNvSpPr>
            <a:spLocks noGrp="1"/>
          </p:cNvSpPr>
          <p:nvPr>
            <p:ph type="dt" sz="half" idx="10"/>
          </p:nvPr>
        </p:nvSpPr>
        <p:spPr/>
        <p:txBody>
          <a:bodyPr/>
          <a:lstStyle/>
          <a:p>
            <a:fld id="{3E854894-B93B-4CCD-9E9A-1C2A39445E96}" type="datetime1">
              <a:rPr lang="es-ES_tradnl" altLang="en-US" smtClean="0">
                <a:solidFill>
                  <a:schemeClr val="tx1"/>
                </a:solidFill>
              </a:rPr>
              <a:pPr/>
              <a:t>11/06/2013</a:t>
            </a:fld>
            <a:endParaRPr lang="es-ES_tradnl" altLang="en-US" dirty="0">
              <a:solidFill>
                <a:schemeClr val="tx1"/>
              </a:solidFill>
            </a:endParaRPr>
          </a:p>
        </p:txBody>
      </p:sp>
      <p:sp>
        <p:nvSpPr>
          <p:cNvPr id="6" name="Slide Number Placeholder 5"/>
          <p:cNvSpPr>
            <a:spLocks noGrp="1"/>
          </p:cNvSpPr>
          <p:nvPr>
            <p:ph type="sldNum" sz="quarter" idx="11"/>
          </p:nvPr>
        </p:nvSpPr>
        <p:spPr/>
        <p:txBody>
          <a:bodyPr/>
          <a:lstStyle/>
          <a:p>
            <a:fld id="{7EA245DC-AC2A-4786-B9FE-028DADB6141E}" type="slidenum">
              <a:rPr lang="es-ES_tradnl" altLang="en-US" smtClean="0">
                <a:solidFill>
                  <a:schemeClr val="tx1"/>
                </a:solidFill>
              </a:rPr>
              <a:pPr/>
              <a:t>13</a:t>
            </a:fld>
            <a:endParaRPr lang="es-ES_tradnl" altLang="en-US" dirty="0">
              <a:solidFill>
                <a:schemeClr val="tx1"/>
              </a:solidFill>
            </a:endParaRPr>
          </a:p>
        </p:txBody>
      </p:sp>
    </p:spTree>
    <p:extLst>
      <p:ext uri="{BB962C8B-B14F-4D97-AF65-F5344CB8AC3E}">
        <p14:creationId xmlns:p14="http://schemas.microsoft.com/office/powerpoint/2010/main" val="262099366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124744"/>
            <a:ext cx="7776864" cy="1008112"/>
          </a:xfrm>
        </p:spPr>
        <p:txBody>
          <a:bodyPr/>
          <a:lstStyle/>
          <a:p>
            <a:r>
              <a:rPr lang="es-ES" dirty="0" smtClean="0">
                <a:solidFill>
                  <a:schemeClr val="tx1"/>
                </a:solidFill>
              </a:rPr>
              <a:t>Examen </a:t>
            </a:r>
            <a:r>
              <a:rPr lang="es-ES" dirty="0">
                <a:solidFill>
                  <a:schemeClr val="tx1"/>
                </a:solidFill>
              </a:rPr>
              <a:t>de los criterios de financiación de la eliminación de los HCFC en el sector de consumo adoptado por la Decisión 60/44 </a:t>
            </a:r>
            <a:r>
              <a:rPr lang="es-ES_tradnl" dirty="0" smtClean="0">
                <a:solidFill>
                  <a:schemeClr val="tx1"/>
                </a:solidFill>
              </a:rPr>
              <a:t>(Decisión 69/22)</a:t>
            </a:r>
            <a:endParaRPr lang="es-ES_tradnl" dirty="0">
              <a:solidFill>
                <a:schemeClr val="tx1"/>
              </a:solidFill>
            </a:endParaRPr>
          </a:p>
        </p:txBody>
      </p:sp>
      <p:sp>
        <p:nvSpPr>
          <p:cNvPr id="3" name="Content Placeholder 2"/>
          <p:cNvSpPr>
            <a:spLocks noGrp="1"/>
          </p:cNvSpPr>
          <p:nvPr>
            <p:ph idx="1"/>
          </p:nvPr>
        </p:nvSpPr>
        <p:spPr>
          <a:xfrm>
            <a:off x="971600" y="2537520"/>
            <a:ext cx="7992888" cy="4320480"/>
          </a:xfrm>
        </p:spPr>
        <p:txBody>
          <a:bodyPr/>
          <a:lstStyle/>
          <a:p>
            <a:pPr marL="21300" indent="0">
              <a:lnSpc>
                <a:spcPct val="100000"/>
              </a:lnSpc>
              <a:spcAft>
                <a:spcPts val="600"/>
              </a:spcAft>
              <a:buNone/>
            </a:pPr>
            <a:r>
              <a:rPr lang="es-ES_tradnl" dirty="0" smtClean="0">
                <a:solidFill>
                  <a:schemeClr val="accent4"/>
                </a:solidFill>
                <a:effectLst/>
                <a:latin typeface="+mn-lt"/>
              </a:rPr>
              <a:t>La Secretaría preparó el </a:t>
            </a:r>
            <a:r>
              <a:rPr lang="es-ES_tradnl" b="1" dirty="0" smtClean="0">
                <a:solidFill>
                  <a:schemeClr val="accent4"/>
                </a:solidFill>
                <a:effectLst/>
                <a:latin typeface="+mn-lt"/>
              </a:rPr>
              <a:t>documento informativo 70/52 </a:t>
            </a:r>
            <a:r>
              <a:rPr lang="es-ES_tradnl" dirty="0" smtClean="0">
                <a:solidFill>
                  <a:schemeClr val="accent4"/>
                </a:solidFill>
                <a:effectLst/>
                <a:latin typeface="+mn-lt"/>
              </a:rPr>
              <a:t>para la reunión 70</a:t>
            </a:r>
          </a:p>
          <a:p>
            <a:pPr marL="288000">
              <a:lnSpc>
                <a:spcPct val="100000"/>
              </a:lnSpc>
              <a:spcAft>
                <a:spcPts val="600"/>
              </a:spcAft>
            </a:pPr>
            <a:r>
              <a:rPr lang="es-ES_tradnl" sz="1600" dirty="0" smtClean="0">
                <a:solidFill>
                  <a:schemeClr val="accent4"/>
                </a:solidFill>
              </a:rPr>
              <a:t>Fecha de corte</a:t>
            </a:r>
          </a:p>
          <a:p>
            <a:pPr marL="288000">
              <a:lnSpc>
                <a:spcPct val="100000"/>
              </a:lnSpc>
              <a:spcAft>
                <a:spcPts val="600"/>
              </a:spcAft>
            </a:pPr>
            <a:r>
              <a:rPr lang="es-ES_tradnl" sz="1600" dirty="0" smtClean="0">
                <a:solidFill>
                  <a:schemeClr val="accent4"/>
                </a:solidFill>
                <a:effectLst/>
              </a:rPr>
              <a:t>Segundas conversiones</a:t>
            </a:r>
          </a:p>
          <a:p>
            <a:pPr marL="288000">
              <a:lnSpc>
                <a:spcPct val="100000"/>
              </a:lnSpc>
              <a:spcAft>
                <a:spcPts val="600"/>
              </a:spcAft>
            </a:pPr>
            <a:r>
              <a:rPr lang="es-ES_tradnl" sz="1600" dirty="0" smtClean="0">
                <a:solidFill>
                  <a:schemeClr val="accent4"/>
                </a:solidFill>
              </a:rPr>
              <a:t>Puntos de partida para las reducciones agregadas</a:t>
            </a:r>
          </a:p>
          <a:p>
            <a:pPr marL="288000">
              <a:lnSpc>
                <a:spcPct val="100000"/>
              </a:lnSpc>
              <a:spcAft>
                <a:spcPts val="600"/>
              </a:spcAft>
            </a:pPr>
            <a:r>
              <a:rPr lang="es-ES_tradnl" sz="1600" dirty="0">
                <a:solidFill>
                  <a:schemeClr val="accent4"/>
                </a:solidFill>
              </a:rPr>
              <a:t>C</a:t>
            </a:r>
            <a:r>
              <a:rPr lang="es-ES_tradnl" sz="1600" dirty="0" smtClean="0">
                <a:solidFill>
                  <a:schemeClr val="accent4"/>
                </a:solidFill>
              </a:rPr>
              <a:t>osto incremental elegible para proyectos de eliminación de </a:t>
            </a:r>
            <a:r>
              <a:rPr lang="es-ES_tradnl" sz="1600" dirty="0" err="1" smtClean="0">
                <a:solidFill>
                  <a:schemeClr val="accent4"/>
                </a:solidFill>
              </a:rPr>
              <a:t>HCFCs</a:t>
            </a:r>
            <a:endParaRPr lang="es-ES_tradnl" sz="1600" dirty="0" smtClean="0">
              <a:solidFill>
                <a:schemeClr val="accent4"/>
              </a:solidFill>
            </a:endParaRPr>
          </a:p>
          <a:p>
            <a:pPr marL="288000">
              <a:lnSpc>
                <a:spcPct val="100000"/>
              </a:lnSpc>
              <a:spcAft>
                <a:spcPts val="600"/>
              </a:spcAft>
            </a:pPr>
            <a:r>
              <a:rPr lang="es-ES_tradnl" sz="1600" dirty="0" smtClean="0">
                <a:solidFill>
                  <a:schemeClr val="accent4"/>
                </a:solidFill>
              </a:rPr>
              <a:t>Espumas</a:t>
            </a:r>
          </a:p>
          <a:p>
            <a:pPr marL="288000">
              <a:lnSpc>
                <a:spcPct val="100000"/>
              </a:lnSpc>
              <a:spcAft>
                <a:spcPts val="600"/>
              </a:spcAft>
            </a:pPr>
            <a:r>
              <a:rPr lang="es-ES_tradnl" sz="1600" dirty="0" err="1" smtClean="0">
                <a:solidFill>
                  <a:schemeClr val="accent4"/>
                </a:solidFill>
              </a:rPr>
              <a:t>Poliestireno</a:t>
            </a:r>
            <a:r>
              <a:rPr lang="es-ES_tradnl" sz="1600" dirty="0" smtClean="0">
                <a:solidFill>
                  <a:schemeClr val="accent4"/>
                </a:solidFill>
              </a:rPr>
              <a:t> extruido</a:t>
            </a:r>
          </a:p>
          <a:p>
            <a:pPr marL="288000">
              <a:lnSpc>
                <a:spcPct val="100000"/>
              </a:lnSpc>
              <a:spcAft>
                <a:spcPts val="600"/>
              </a:spcAft>
            </a:pPr>
            <a:r>
              <a:rPr lang="es-ES_tradnl" sz="1600" dirty="0" smtClean="0">
                <a:solidFill>
                  <a:schemeClr val="accent4"/>
                </a:solidFill>
              </a:rPr>
              <a:t>Aire acondicionado</a:t>
            </a:r>
          </a:p>
          <a:p>
            <a:pPr marL="288000">
              <a:lnSpc>
                <a:spcPct val="100000"/>
              </a:lnSpc>
              <a:spcAft>
                <a:spcPts val="600"/>
              </a:spcAft>
            </a:pPr>
            <a:r>
              <a:rPr lang="es-ES_tradnl" sz="1600" dirty="0" smtClean="0">
                <a:solidFill>
                  <a:schemeClr val="accent4"/>
                </a:solidFill>
              </a:rPr>
              <a:t>Servicio en refrigeración</a:t>
            </a:r>
          </a:p>
          <a:p>
            <a:pPr marL="288000">
              <a:lnSpc>
                <a:spcPct val="100000"/>
              </a:lnSpc>
              <a:spcAft>
                <a:spcPts val="600"/>
              </a:spcAft>
            </a:pPr>
            <a:endParaRPr lang="es-ES_tradnl" sz="1600" dirty="0" smtClean="0">
              <a:solidFill>
                <a:schemeClr val="bg2">
                  <a:lumMod val="50000"/>
                </a:schemeClr>
              </a:solidFill>
            </a:endParaRPr>
          </a:p>
        </p:txBody>
      </p:sp>
      <p:sp>
        <p:nvSpPr>
          <p:cNvPr id="5" name="Date Placeholder 4"/>
          <p:cNvSpPr>
            <a:spLocks noGrp="1"/>
          </p:cNvSpPr>
          <p:nvPr>
            <p:ph type="dt" sz="half" idx="10"/>
          </p:nvPr>
        </p:nvSpPr>
        <p:spPr/>
        <p:txBody>
          <a:bodyPr/>
          <a:lstStyle/>
          <a:p>
            <a:fld id="{3E854894-B93B-4CCD-9E9A-1C2A39445E96}" type="datetime1">
              <a:rPr lang="es-ES_tradnl" altLang="en-US" smtClean="0">
                <a:solidFill>
                  <a:schemeClr val="tx1"/>
                </a:solidFill>
              </a:rPr>
              <a:pPr/>
              <a:t>11/06/2013</a:t>
            </a:fld>
            <a:endParaRPr lang="es-ES_tradnl" altLang="en-US" dirty="0">
              <a:solidFill>
                <a:schemeClr val="tx1"/>
              </a:solidFill>
            </a:endParaRPr>
          </a:p>
        </p:txBody>
      </p:sp>
      <p:sp>
        <p:nvSpPr>
          <p:cNvPr id="6" name="Slide Number Placeholder 5"/>
          <p:cNvSpPr>
            <a:spLocks noGrp="1"/>
          </p:cNvSpPr>
          <p:nvPr>
            <p:ph type="sldNum" sz="quarter" idx="11"/>
          </p:nvPr>
        </p:nvSpPr>
        <p:spPr/>
        <p:txBody>
          <a:bodyPr/>
          <a:lstStyle/>
          <a:p>
            <a:fld id="{7EA245DC-AC2A-4786-B9FE-028DADB6141E}" type="slidenum">
              <a:rPr lang="es-ES_tradnl" altLang="en-US" smtClean="0">
                <a:solidFill>
                  <a:schemeClr val="tx1"/>
                </a:solidFill>
              </a:rPr>
              <a:pPr/>
              <a:t>14</a:t>
            </a:fld>
            <a:endParaRPr lang="es-ES_tradnl" altLang="en-US" dirty="0">
              <a:solidFill>
                <a:schemeClr val="tx1"/>
              </a:solidFill>
            </a:endParaRPr>
          </a:p>
        </p:txBody>
      </p:sp>
    </p:spTree>
    <p:extLst>
      <p:ext uri="{BB962C8B-B14F-4D97-AF65-F5344CB8AC3E}">
        <p14:creationId xmlns:p14="http://schemas.microsoft.com/office/powerpoint/2010/main" val="360379020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124744"/>
            <a:ext cx="7776864" cy="1008112"/>
          </a:xfrm>
        </p:spPr>
        <p:txBody>
          <a:bodyPr/>
          <a:lstStyle/>
          <a:p>
            <a:r>
              <a:rPr lang="es-ES" dirty="0" smtClean="0">
                <a:solidFill>
                  <a:schemeClr val="tx1"/>
                </a:solidFill>
              </a:rPr>
              <a:t>Examen </a:t>
            </a:r>
            <a:r>
              <a:rPr lang="es-ES" dirty="0">
                <a:solidFill>
                  <a:schemeClr val="tx1"/>
                </a:solidFill>
              </a:rPr>
              <a:t>de los criterios de financiación de la eliminación de los HCFC en el sector de consumo adoptado por la Decisión 60/44 </a:t>
            </a:r>
            <a:r>
              <a:rPr lang="es-ES_tradnl" dirty="0" smtClean="0">
                <a:solidFill>
                  <a:schemeClr val="tx1"/>
                </a:solidFill>
              </a:rPr>
              <a:t>(Decisión 69/22)</a:t>
            </a:r>
            <a:endParaRPr lang="es-ES_tradnl" dirty="0">
              <a:solidFill>
                <a:schemeClr val="tx1"/>
              </a:solidFill>
            </a:endParaRPr>
          </a:p>
        </p:txBody>
      </p:sp>
      <p:sp>
        <p:nvSpPr>
          <p:cNvPr id="5" name="Date Placeholder 4"/>
          <p:cNvSpPr>
            <a:spLocks noGrp="1"/>
          </p:cNvSpPr>
          <p:nvPr>
            <p:ph type="dt" sz="half" idx="10"/>
          </p:nvPr>
        </p:nvSpPr>
        <p:spPr/>
        <p:txBody>
          <a:bodyPr/>
          <a:lstStyle/>
          <a:p>
            <a:fld id="{3E854894-B93B-4CCD-9E9A-1C2A39445E96}" type="datetime1">
              <a:rPr lang="es-ES_tradnl" altLang="en-US" smtClean="0">
                <a:solidFill>
                  <a:schemeClr val="tx1"/>
                </a:solidFill>
              </a:rPr>
              <a:pPr/>
              <a:t>11/06/2013</a:t>
            </a:fld>
            <a:endParaRPr lang="es-ES_tradnl" altLang="en-US" dirty="0">
              <a:solidFill>
                <a:schemeClr val="tx1"/>
              </a:solidFill>
            </a:endParaRPr>
          </a:p>
        </p:txBody>
      </p:sp>
      <p:sp>
        <p:nvSpPr>
          <p:cNvPr id="6" name="Slide Number Placeholder 5"/>
          <p:cNvSpPr>
            <a:spLocks noGrp="1"/>
          </p:cNvSpPr>
          <p:nvPr>
            <p:ph type="sldNum" sz="quarter" idx="11"/>
          </p:nvPr>
        </p:nvSpPr>
        <p:spPr/>
        <p:txBody>
          <a:bodyPr/>
          <a:lstStyle/>
          <a:p>
            <a:fld id="{7EA245DC-AC2A-4786-B9FE-028DADB6141E}" type="slidenum">
              <a:rPr lang="es-ES_tradnl" altLang="en-US" smtClean="0">
                <a:solidFill>
                  <a:schemeClr val="tx1"/>
                </a:solidFill>
              </a:rPr>
              <a:pPr/>
              <a:t>15</a:t>
            </a:fld>
            <a:endParaRPr lang="es-ES_tradnl" altLang="en-US" dirty="0">
              <a:solidFill>
                <a:schemeClr val="tx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225418573"/>
              </p:ext>
            </p:extLst>
          </p:nvPr>
        </p:nvGraphicFramePr>
        <p:xfrm>
          <a:off x="755576" y="2708920"/>
          <a:ext cx="7848872" cy="3024335"/>
        </p:xfrm>
        <a:graphic>
          <a:graphicData uri="http://schemas.openxmlformats.org/drawingml/2006/table">
            <a:tbl>
              <a:tblPr>
                <a:tableStyleId>{5C22544A-7EE6-4342-B048-85BDC9FD1C3A}</a:tableStyleId>
              </a:tblPr>
              <a:tblGrid>
                <a:gridCol w="2304256"/>
                <a:gridCol w="1147795"/>
                <a:gridCol w="1084453"/>
                <a:gridCol w="1152128"/>
                <a:gridCol w="1008112"/>
                <a:gridCol w="1152128"/>
              </a:tblGrid>
              <a:tr h="663502">
                <a:tc>
                  <a:txBody>
                    <a:bodyPr/>
                    <a:lstStyle/>
                    <a:p>
                      <a:pPr algn="l" fontAlgn="ctr"/>
                      <a:r>
                        <a:rPr lang="en-GB" sz="1400" u="none" strike="noStrike" dirty="0" smtClean="0">
                          <a:effectLst/>
                        </a:rPr>
                        <a:t>Group</a:t>
                      </a:r>
                      <a:endParaRPr lang="en-GB" sz="1400" b="1" i="0" u="none" strike="noStrike" dirty="0">
                        <a:solidFill>
                          <a:srgbClr val="000000"/>
                        </a:solidFill>
                        <a:effectLst/>
                        <a:latin typeface="Times New Roman"/>
                      </a:endParaRPr>
                    </a:p>
                  </a:txBody>
                  <a:tcPr marL="7620" marR="7620" marT="7620" marB="0" anchor="ctr"/>
                </a:tc>
                <a:tc>
                  <a:txBody>
                    <a:bodyPr/>
                    <a:lstStyle/>
                    <a:p>
                      <a:pPr algn="ctr" fontAlgn="ctr"/>
                      <a:r>
                        <a:rPr lang="en-GB" sz="1400" u="none" strike="noStrike" dirty="0">
                          <a:effectLst/>
                        </a:rPr>
                        <a:t>Baseline</a:t>
                      </a:r>
                      <a:endParaRPr lang="en-GB" sz="1400" b="1" i="0" u="none" strike="noStrike" dirty="0">
                        <a:solidFill>
                          <a:srgbClr val="000000"/>
                        </a:solidFill>
                        <a:effectLst/>
                        <a:latin typeface="Times New Roman"/>
                      </a:endParaRPr>
                    </a:p>
                  </a:txBody>
                  <a:tcPr marL="7620" marR="7620" marT="7620" marB="0" anchor="ctr"/>
                </a:tc>
                <a:tc>
                  <a:txBody>
                    <a:bodyPr/>
                    <a:lstStyle/>
                    <a:p>
                      <a:pPr algn="ctr" fontAlgn="ctr"/>
                      <a:r>
                        <a:rPr lang="en-GB" sz="1400" u="none" strike="noStrike">
                          <a:effectLst/>
                        </a:rPr>
                        <a:t>Starting point</a:t>
                      </a:r>
                      <a:endParaRPr lang="en-GB" sz="1400" b="1" i="0" u="none" strike="noStrike">
                        <a:solidFill>
                          <a:srgbClr val="000000"/>
                        </a:solidFill>
                        <a:effectLst/>
                        <a:latin typeface="Times New Roman"/>
                      </a:endParaRPr>
                    </a:p>
                  </a:txBody>
                  <a:tcPr marL="7620" marR="7620" marT="7620" marB="0" anchor="ctr"/>
                </a:tc>
                <a:tc>
                  <a:txBody>
                    <a:bodyPr/>
                    <a:lstStyle/>
                    <a:p>
                      <a:pPr algn="ctr" fontAlgn="ctr"/>
                      <a:r>
                        <a:rPr lang="en-GB" sz="1400" u="none" strike="noStrike">
                          <a:effectLst/>
                        </a:rPr>
                        <a:t>Approved</a:t>
                      </a:r>
                      <a:endParaRPr lang="en-GB" sz="1400" b="1" i="0" u="none" strike="noStrike">
                        <a:solidFill>
                          <a:srgbClr val="000000"/>
                        </a:solidFill>
                        <a:effectLst/>
                        <a:latin typeface="Times New Roman"/>
                      </a:endParaRPr>
                    </a:p>
                  </a:txBody>
                  <a:tcPr marL="7620" marR="7620" marT="7620" marB="0" anchor="ctr"/>
                </a:tc>
                <a:tc>
                  <a:txBody>
                    <a:bodyPr/>
                    <a:lstStyle/>
                    <a:p>
                      <a:pPr algn="ctr" fontAlgn="ctr"/>
                      <a:r>
                        <a:rPr lang="en-GB" sz="1400" u="none" strike="noStrike">
                          <a:effectLst/>
                        </a:rPr>
                        <a:t>Remaining</a:t>
                      </a:r>
                      <a:endParaRPr lang="en-GB" sz="1400" b="1" i="0" u="none" strike="noStrike">
                        <a:solidFill>
                          <a:srgbClr val="000000"/>
                        </a:solidFill>
                        <a:effectLst/>
                        <a:latin typeface="Times New Roman"/>
                      </a:endParaRPr>
                    </a:p>
                  </a:txBody>
                  <a:tcPr marL="7620" marR="7620" marT="7620" marB="0" anchor="ctr"/>
                </a:tc>
                <a:tc>
                  <a:txBody>
                    <a:bodyPr/>
                    <a:lstStyle/>
                    <a:p>
                      <a:pPr algn="ctr" fontAlgn="ctr"/>
                      <a:r>
                        <a:rPr lang="en-GB" sz="1400" u="none" strike="noStrike" dirty="0" smtClean="0">
                          <a:effectLst/>
                        </a:rPr>
                        <a:t>% approved</a:t>
                      </a:r>
                      <a:endParaRPr lang="en-GB" sz="1400" b="1" i="0" u="none" strike="noStrike" dirty="0">
                        <a:solidFill>
                          <a:srgbClr val="000000"/>
                        </a:solidFill>
                        <a:effectLst/>
                        <a:latin typeface="Times New Roman"/>
                      </a:endParaRPr>
                    </a:p>
                  </a:txBody>
                  <a:tcPr marL="7620" marR="7620" marT="7620" marB="0" anchor="ctr"/>
                </a:tc>
              </a:tr>
              <a:tr h="663502">
                <a:tc>
                  <a:txBody>
                    <a:bodyPr/>
                    <a:lstStyle/>
                    <a:p>
                      <a:pPr algn="l" fontAlgn="ctr"/>
                      <a:r>
                        <a:rPr lang="en-GB" sz="1400" u="none" strike="noStrike" dirty="0">
                          <a:effectLst/>
                        </a:rPr>
                        <a:t>51 non-LVC countries</a:t>
                      </a:r>
                      <a:endParaRPr lang="en-GB" sz="1400" b="0" i="0" u="none" strike="noStrike" dirty="0">
                        <a:solidFill>
                          <a:srgbClr val="000000"/>
                        </a:solidFill>
                        <a:effectLst/>
                        <a:latin typeface="Times New Roman"/>
                      </a:endParaRPr>
                    </a:p>
                  </a:txBody>
                  <a:tcPr marL="7620" marR="7620" marT="7620" marB="0" anchor="ctr"/>
                </a:tc>
                <a:tc>
                  <a:txBody>
                    <a:bodyPr/>
                    <a:lstStyle/>
                    <a:p>
                      <a:pPr algn="ctr" fontAlgn="ctr"/>
                      <a:r>
                        <a:rPr lang="en-GB" sz="1400" u="none" strike="noStrike" dirty="0">
                          <a:effectLst/>
                        </a:rPr>
                        <a:t>13,394.50</a:t>
                      </a:r>
                      <a:endParaRPr lang="en-GB" sz="1400" b="0" i="0" u="none" strike="noStrike" dirty="0">
                        <a:solidFill>
                          <a:srgbClr val="000000"/>
                        </a:solidFill>
                        <a:effectLst/>
                        <a:latin typeface="Times New Roman"/>
                      </a:endParaRPr>
                    </a:p>
                  </a:txBody>
                  <a:tcPr marL="7620" marR="7620" marT="7620" marB="0" anchor="ctr"/>
                </a:tc>
                <a:tc>
                  <a:txBody>
                    <a:bodyPr/>
                    <a:lstStyle/>
                    <a:p>
                      <a:pPr algn="ctr" fontAlgn="ctr"/>
                      <a:r>
                        <a:rPr lang="en-GB" sz="1400" u="none" strike="noStrike" dirty="0">
                          <a:effectLst/>
                        </a:rPr>
                        <a:t>13,475.20</a:t>
                      </a:r>
                      <a:endParaRPr lang="en-GB" sz="1400" b="0" i="0" u="none" strike="noStrike" dirty="0">
                        <a:solidFill>
                          <a:srgbClr val="000000"/>
                        </a:solidFill>
                        <a:effectLst/>
                        <a:latin typeface="Times New Roman"/>
                      </a:endParaRPr>
                    </a:p>
                  </a:txBody>
                  <a:tcPr marL="7620" marR="7620" marT="7620" marB="0" anchor="ctr"/>
                </a:tc>
                <a:tc>
                  <a:txBody>
                    <a:bodyPr/>
                    <a:lstStyle/>
                    <a:p>
                      <a:pPr algn="ctr" fontAlgn="ctr"/>
                      <a:r>
                        <a:rPr lang="en-GB" sz="1400" u="none" strike="noStrike" dirty="0">
                          <a:effectLst/>
                        </a:rPr>
                        <a:t>4,203.70</a:t>
                      </a:r>
                      <a:endParaRPr lang="en-GB" sz="1400" b="0" i="0" u="none" strike="noStrike" dirty="0">
                        <a:solidFill>
                          <a:srgbClr val="000000"/>
                        </a:solidFill>
                        <a:effectLst/>
                        <a:latin typeface="Times New Roman"/>
                      </a:endParaRPr>
                    </a:p>
                  </a:txBody>
                  <a:tcPr marL="7620" marR="7620" marT="7620" marB="0" anchor="ctr"/>
                </a:tc>
                <a:tc>
                  <a:txBody>
                    <a:bodyPr/>
                    <a:lstStyle/>
                    <a:p>
                      <a:pPr algn="ctr" fontAlgn="ctr"/>
                      <a:r>
                        <a:rPr lang="en-GB" sz="1400" u="none" strike="noStrike">
                          <a:effectLst/>
                        </a:rPr>
                        <a:t>9,271.50</a:t>
                      </a:r>
                      <a:endParaRPr lang="en-GB" sz="1400" b="0" i="0" u="none" strike="noStrike">
                        <a:solidFill>
                          <a:srgbClr val="000000"/>
                        </a:solidFill>
                        <a:effectLst/>
                        <a:latin typeface="Times New Roman"/>
                      </a:endParaRPr>
                    </a:p>
                  </a:txBody>
                  <a:tcPr marL="7620" marR="7620" marT="7620" marB="0" anchor="ctr"/>
                </a:tc>
                <a:tc>
                  <a:txBody>
                    <a:bodyPr/>
                    <a:lstStyle/>
                    <a:p>
                      <a:pPr algn="ctr" fontAlgn="ctr"/>
                      <a:r>
                        <a:rPr lang="en-GB" sz="1400" u="none" strike="noStrike">
                          <a:effectLst/>
                        </a:rPr>
                        <a:t>31.2</a:t>
                      </a:r>
                      <a:endParaRPr lang="en-GB" sz="1400" b="0" i="0" u="none" strike="noStrike">
                        <a:solidFill>
                          <a:srgbClr val="000000"/>
                        </a:solidFill>
                        <a:effectLst/>
                        <a:latin typeface="Times New Roman"/>
                      </a:endParaRPr>
                    </a:p>
                  </a:txBody>
                  <a:tcPr marL="7620" marR="7620" marT="7620" marB="0" anchor="ctr"/>
                </a:tc>
              </a:tr>
              <a:tr h="663502">
                <a:tc>
                  <a:txBody>
                    <a:bodyPr/>
                    <a:lstStyle/>
                    <a:p>
                      <a:pPr algn="l" fontAlgn="ctr"/>
                      <a:r>
                        <a:rPr lang="en-GB" sz="1400" u="none" strike="noStrike">
                          <a:effectLst/>
                        </a:rPr>
                        <a:t>1 non-LVC country (China)</a:t>
                      </a:r>
                      <a:endParaRPr lang="en-GB" sz="1400" b="0" i="0" u="none" strike="noStrike">
                        <a:solidFill>
                          <a:srgbClr val="000000"/>
                        </a:solidFill>
                        <a:effectLst/>
                        <a:latin typeface="Times New Roman"/>
                      </a:endParaRPr>
                    </a:p>
                  </a:txBody>
                  <a:tcPr marL="7620" marR="7620" marT="7620" marB="0" anchor="ctr"/>
                </a:tc>
                <a:tc>
                  <a:txBody>
                    <a:bodyPr/>
                    <a:lstStyle/>
                    <a:p>
                      <a:pPr algn="ctr" fontAlgn="ctr"/>
                      <a:r>
                        <a:rPr lang="en-GB" sz="1400" u="none" strike="noStrike" dirty="0">
                          <a:effectLst/>
                        </a:rPr>
                        <a:t>19,269.20</a:t>
                      </a:r>
                      <a:endParaRPr lang="en-GB" sz="1400" b="0" i="0" u="none" strike="noStrike" dirty="0">
                        <a:solidFill>
                          <a:srgbClr val="000000"/>
                        </a:solidFill>
                        <a:effectLst/>
                        <a:latin typeface="Times New Roman"/>
                      </a:endParaRPr>
                    </a:p>
                  </a:txBody>
                  <a:tcPr marL="7620" marR="7620" marT="7620" marB="0" anchor="ctr"/>
                </a:tc>
                <a:tc>
                  <a:txBody>
                    <a:bodyPr/>
                    <a:lstStyle/>
                    <a:p>
                      <a:pPr algn="ctr" fontAlgn="ctr"/>
                      <a:r>
                        <a:rPr lang="en-GB" sz="1400" u="none" strike="noStrike" dirty="0">
                          <a:effectLst/>
                        </a:rPr>
                        <a:t>18,865.40</a:t>
                      </a:r>
                      <a:endParaRPr lang="en-GB" sz="1400" b="0" i="0" u="none" strike="noStrike" dirty="0">
                        <a:solidFill>
                          <a:srgbClr val="000000"/>
                        </a:solidFill>
                        <a:effectLst/>
                        <a:latin typeface="Times New Roman"/>
                      </a:endParaRPr>
                    </a:p>
                  </a:txBody>
                  <a:tcPr marL="7620" marR="7620" marT="7620" marB="0" anchor="ctr"/>
                </a:tc>
                <a:tc>
                  <a:txBody>
                    <a:bodyPr/>
                    <a:lstStyle/>
                    <a:p>
                      <a:pPr algn="ctr" fontAlgn="ctr"/>
                      <a:r>
                        <a:rPr lang="en-GB" sz="1400" u="none" strike="noStrike" dirty="0">
                          <a:effectLst/>
                        </a:rPr>
                        <a:t>3,445.60</a:t>
                      </a:r>
                      <a:endParaRPr lang="en-GB" sz="1400" b="0" i="0" u="none" strike="noStrike" dirty="0">
                        <a:solidFill>
                          <a:srgbClr val="000000"/>
                        </a:solidFill>
                        <a:effectLst/>
                        <a:latin typeface="Times New Roman"/>
                      </a:endParaRPr>
                    </a:p>
                  </a:txBody>
                  <a:tcPr marL="7620" marR="7620" marT="7620" marB="0" anchor="ctr"/>
                </a:tc>
                <a:tc>
                  <a:txBody>
                    <a:bodyPr/>
                    <a:lstStyle/>
                    <a:p>
                      <a:pPr algn="ctr" fontAlgn="ctr"/>
                      <a:r>
                        <a:rPr lang="en-GB" sz="1400" u="none" strike="noStrike" dirty="0">
                          <a:effectLst/>
                        </a:rPr>
                        <a:t>15,419.80</a:t>
                      </a:r>
                      <a:endParaRPr lang="en-GB" sz="1400" b="0" i="0" u="none" strike="noStrike" dirty="0">
                        <a:solidFill>
                          <a:srgbClr val="000000"/>
                        </a:solidFill>
                        <a:effectLst/>
                        <a:latin typeface="Times New Roman"/>
                      </a:endParaRPr>
                    </a:p>
                  </a:txBody>
                  <a:tcPr marL="7620" marR="7620" marT="7620" marB="0" anchor="ctr"/>
                </a:tc>
                <a:tc>
                  <a:txBody>
                    <a:bodyPr/>
                    <a:lstStyle/>
                    <a:p>
                      <a:pPr algn="ctr" fontAlgn="ctr"/>
                      <a:r>
                        <a:rPr lang="en-GB" sz="1400" u="none" strike="noStrike">
                          <a:effectLst/>
                        </a:rPr>
                        <a:t>18.3</a:t>
                      </a:r>
                      <a:endParaRPr lang="en-GB" sz="1400" b="0" i="0" u="none" strike="noStrike">
                        <a:solidFill>
                          <a:srgbClr val="000000"/>
                        </a:solidFill>
                        <a:effectLst/>
                        <a:latin typeface="Times New Roman"/>
                      </a:endParaRPr>
                    </a:p>
                  </a:txBody>
                  <a:tcPr marL="7620" marR="7620" marT="7620" marB="0" anchor="ctr"/>
                </a:tc>
              </a:tr>
              <a:tr h="663502">
                <a:tc>
                  <a:txBody>
                    <a:bodyPr/>
                    <a:lstStyle/>
                    <a:p>
                      <a:pPr algn="l" fontAlgn="ctr"/>
                      <a:r>
                        <a:rPr lang="en-GB" sz="1400" u="none" strike="noStrike">
                          <a:effectLst/>
                        </a:rPr>
                        <a:t>All 52 non-LVC countries</a:t>
                      </a:r>
                      <a:endParaRPr lang="en-GB" sz="1400" b="0" i="0" u="none" strike="noStrike">
                        <a:solidFill>
                          <a:srgbClr val="000000"/>
                        </a:solidFill>
                        <a:effectLst/>
                        <a:latin typeface="Times New Roman"/>
                      </a:endParaRPr>
                    </a:p>
                  </a:txBody>
                  <a:tcPr marL="7620" marR="7620" marT="7620" marB="0" anchor="ctr"/>
                </a:tc>
                <a:tc>
                  <a:txBody>
                    <a:bodyPr/>
                    <a:lstStyle/>
                    <a:p>
                      <a:pPr algn="ctr" fontAlgn="ctr"/>
                      <a:r>
                        <a:rPr lang="en-GB" sz="1400" u="none" strike="noStrike">
                          <a:effectLst/>
                        </a:rPr>
                        <a:t>32,663.70</a:t>
                      </a:r>
                      <a:endParaRPr lang="en-GB" sz="1400" b="0" i="0" u="none" strike="noStrike">
                        <a:solidFill>
                          <a:srgbClr val="000000"/>
                        </a:solidFill>
                        <a:effectLst/>
                        <a:latin typeface="Times New Roman"/>
                      </a:endParaRPr>
                    </a:p>
                  </a:txBody>
                  <a:tcPr marL="7620" marR="7620" marT="7620" marB="0" anchor="ctr"/>
                </a:tc>
                <a:tc>
                  <a:txBody>
                    <a:bodyPr/>
                    <a:lstStyle/>
                    <a:p>
                      <a:pPr algn="ctr" fontAlgn="ctr"/>
                      <a:r>
                        <a:rPr lang="en-GB" sz="1400" u="none" strike="noStrike">
                          <a:effectLst/>
                        </a:rPr>
                        <a:t>32,340.70</a:t>
                      </a:r>
                      <a:endParaRPr lang="en-GB" sz="1400" b="0" i="0" u="none" strike="noStrike">
                        <a:solidFill>
                          <a:srgbClr val="000000"/>
                        </a:solidFill>
                        <a:effectLst/>
                        <a:latin typeface="Times New Roman"/>
                      </a:endParaRPr>
                    </a:p>
                  </a:txBody>
                  <a:tcPr marL="7620" marR="7620" marT="7620" marB="0" anchor="ctr"/>
                </a:tc>
                <a:tc>
                  <a:txBody>
                    <a:bodyPr/>
                    <a:lstStyle/>
                    <a:p>
                      <a:pPr algn="ctr" fontAlgn="ctr"/>
                      <a:r>
                        <a:rPr lang="en-GB" sz="1400" u="none" strike="noStrike" dirty="0">
                          <a:effectLst/>
                        </a:rPr>
                        <a:t>7,649.30</a:t>
                      </a:r>
                      <a:endParaRPr lang="en-GB" sz="1400" b="0" i="0" u="none" strike="noStrike" dirty="0">
                        <a:solidFill>
                          <a:srgbClr val="000000"/>
                        </a:solidFill>
                        <a:effectLst/>
                        <a:latin typeface="Times New Roman"/>
                      </a:endParaRPr>
                    </a:p>
                  </a:txBody>
                  <a:tcPr marL="7620" marR="7620" marT="7620" marB="0" anchor="ctr"/>
                </a:tc>
                <a:tc>
                  <a:txBody>
                    <a:bodyPr/>
                    <a:lstStyle/>
                    <a:p>
                      <a:pPr algn="ctr" fontAlgn="ctr"/>
                      <a:r>
                        <a:rPr lang="en-GB" sz="1400" u="none" strike="noStrike" dirty="0">
                          <a:effectLst/>
                        </a:rPr>
                        <a:t>24,691.40</a:t>
                      </a:r>
                      <a:endParaRPr lang="en-GB" sz="1400" b="0" i="0" u="none" strike="noStrike" dirty="0">
                        <a:solidFill>
                          <a:srgbClr val="000000"/>
                        </a:solidFill>
                        <a:effectLst/>
                        <a:latin typeface="Times New Roman"/>
                      </a:endParaRPr>
                    </a:p>
                  </a:txBody>
                  <a:tcPr marL="7620" marR="7620" marT="7620" marB="0" anchor="ctr"/>
                </a:tc>
                <a:tc>
                  <a:txBody>
                    <a:bodyPr/>
                    <a:lstStyle/>
                    <a:p>
                      <a:pPr algn="ctr" fontAlgn="ctr"/>
                      <a:r>
                        <a:rPr lang="en-GB" sz="1400" u="none" strike="noStrike" dirty="0">
                          <a:effectLst/>
                        </a:rPr>
                        <a:t>23.7</a:t>
                      </a:r>
                      <a:endParaRPr lang="en-GB" sz="1400" b="0" i="0" u="none" strike="noStrike" dirty="0">
                        <a:solidFill>
                          <a:srgbClr val="000000"/>
                        </a:solidFill>
                        <a:effectLst/>
                        <a:latin typeface="Times New Roman"/>
                      </a:endParaRPr>
                    </a:p>
                  </a:txBody>
                  <a:tcPr marL="7620" marR="7620" marT="7620" marB="0" anchor="ctr"/>
                </a:tc>
              </a:tr>
              <a:tr h="370327">
                <a:tc>
                  <a:txBody>
                    <a:bodyPr/>
                    <a:lstStyle/>
                    <a:p>
                      <a:pPr algn="l" fontAlgn="ctr"/>
                      <a:r>
                        <a:rPr lang="en-GB" sz="1400" u="none" strike="noStrike" dirty="0" smtClean="0">
                          <a:effectLst/>
                        </a:rPr>
                        <a:t>HCFC‑141bPolyol</a:t>
                      </a:r>
                      <a:endParaRPr lang="en-GB" sz="1400" b="0" i="0" u="none" strike="noStrike" dirty="0">
                        <a:solidFill>
                          <a:srgbClr val="000000"/>
                        </a:solidFill>
                        <a:effectLst/>
                        <a:latin typeface="Times New Roman"/>
                      </a:endParaRPr>
                    </a:p>
                  </a:txBody>
                  <a:tcPr marL="7620" marR="7620" marT="7620" marB="0" anchor="ctr"/>
                </a:tc>
                <a:tc>
                  <a:txBody>
                    <a:bodyPr/>
                    <a:lstStyle/>
                    <a:p>
                      <a:pPr algn="ctr" fontAlgn="ctr"/>
                      <a:r>
                        <a:rPr lang="en-GB" sz="1400" u="none" strike="noStrike">
                          <a:effectLst/>
                        </a:rPr>
                        <a:t> </a:t>
                      </a:r>
                      <a:endParaRPr lang="en-GB" sz="1400" b="0" i="0" u="none" strike="noStrike">
                        <a:solidFill>
                          <a:srgbClr val="000000"/>
                        </a:solidFill>
                        <a:effectLst/>
                        <a:latin typeface="Times New Roman"/>
                      </a:endParaRPr>
                    </a:p>
                  </a:txBody>
                  <a:tcPr marL="7620" marR="7620" marT="7620" marB="0" anchor="ctr"/>
                </a:tc>
                <a:tc>
                  <a:txBody>
                    <a:bodyPr/>
                    <a:lstStyle/>
                    <a:p>
                      <a:pPr algn="ctr" fontAlgn="ctr"/>
                      <a:r>
                        <a:rPr lang="en-GB" sz="1400" u="none" strike="noStrike">
                          <a:effectLst/>
                        </a:rPr>
                        <a:t>483.5</a:t>
                      </a:r>
                      <a:endParaRPr lang="en-GB" sz="1400" b="0" i="0" u="none" strike="noStrike">
                        <a:solidFill>
                          <a:srgbClr val="000000"/>
                        </a:solidFill>
                        <a:effectLst/>
                        <a:latin typeface="Times New Roman"/>
                      </a:endParaRPr>
                    </a:p>
                  </a:txBody>
                  <a:tcPr marL="7620" marR="7620" marT="7620" marB="0" anchor="ctr"/>
                </a:tc>
                <a:tc>
                  <a:txBody>
                    <a:bodyPr/>
                    <a:lstStyle/>
                    <a:p>
                      <a:pPr algn="ctr" fontAlgn="ctr"/>
                      <a:r>
                        <a:rPr lang="en-GB" sz="1400" u="none" strike="noStrike" dirty="0">
                          <a:effectLst/>
                        </a:rPr>
                        <a:t>231.2</a:t>
                      </a:r>
                      <a:endParaRPr lang="en-GB" sz="1400" b="0" i="0" u="none" strike="noStrike" dirty="0">
                        <a:solidFill>
                          <a:srgbClr val="000000"/>
                        </a:solidFill>
                        <a:effectLst/>
                        <a:latin typeface="Times New Roman"/>
                      </a:endParaRPr>
                    </a:p>
                  </a:txBody>
                  <a:tcPr marL="7620" marR="7620" marT="7620" marB="0" anchor="ctr"/>
                </a:tc>
                <a:tc>
                  <a:txBody>
                    <a:bodyPr/>
                    <a:lstStyle/>
                    <a:p>
                      <a:pPr algn="ctr" fontAlgn="ctr"/>
                      <a:r>
                        <a:rPr lang="en-GB" sz="1400" u="none" strike="noStrike" dirty="0">
                          <a:effectLst/>
                        </a:rPr>
                        <a:t>252.3</a:t>
                      </a:r>
                      <a:endParaRPr lang="en-GB" sz="1400" b="0" i="0" u="none" strike="noStrike" dirty="0">
                        <a:solidFill>
                          <a:srgbClr val="000000"/>
                        </a:solidFill>
                        <a:effectLst/>
                        <a:latin typeface="Times New Roman"/>
                      </a:endParaRPr>
                    </a:p>
                  </a:txBody>
                  <a:tcPr marL="7620" marR="7620" marT="7620" marB="0" anchor="ctr"/>
                </a:tc>
                <a:tc>
                  <a:txBody>
                    <a:bodyPr/>
                    <a:lstStyle/>
                    <a:p>
                      <a:pPr algn="ctr" fontAlgn="ctr"/>
                      <a:r>
                        <a:rPr lang="en-GB" sz="1400" u="none" strike="noStrike" dirty="0">
                          <a:effectLst/>
                        </a:rPr>
                        <a:t>47.8</a:t>
                      </a:r>
                      <a:endParaRPr lang="en-GB" sz="1400" b="0" i="0" u="none" strike="noStrike" dirty="0">
                        <a:solidFill>
                          <a:srgbClr val="000000"/>
                        </a:solidFill>
                        <a:effectLst/>
                        <a:latin typeface="Times New Roman"/>
                      </a:endParaRPr>
                    </a:p>
                  </a:txBody>
                  <a:tcPr marL="7620" marR="7620" marT="7620" marB="0" anchor="ctr"/>
                </a:tc>
              </a:tr>
            </a:tbl>
          </a:graphicData>
        </a:graphic>
      </p:graphicFrame>
    </p:spTree>
    <p:extLst>
      <p:ext uri="{BB962C8B-B14F-4D97-AF65-F5344CB8AC3E}">
        <p14:creationId xmlns:p14="http://schemas.microsoft.com/office/powerpoint/2010/main" val="4102857065"/>
      </p:ext>
    </p:extLst>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124744"/>
            <a:ext cx="7776864" cy="1008112"/>
          </a:xfrm>
        </p:spPr>
        <p:txBody>
          <a:bodyPr/>
          <a:lstStyle/>
          <a:p>
            <a:r>
              <a:rPr lang="es-ES" dirty="0" smtClean="0">
                <a:solidFill>
                  <a:schemeClr val="tx1"/>
                </a:solidFill>
              </a:rPr>
              <a:t>Examen </a:t>
            </a:r>
            <a:r>
              <a:rPr lang="es-ES" dirty="0">
                <a:solidFill>
                  <a:schemeClr val="tx1"/>
                </a:solidFill>
              </a:rPr>
              <a:t>de los criterios de financiación de la eliminación de los HCFC en el sector de consumo adoptado por la Decisión 60/44 </a:t>
            </a:r>
            <a:r>
              <a:rPr lang="es-ES_tradnl" dirty="0" smtClean="0">
                <a:solidFill>
                  <a:schemeClr val="tx1"/>
                </a:solidFill>
              </a:rPr>
              <a:t>(Decisión 69/22)</a:t>
            </a:r>
            <a:endParaRPr lang="es-ES_tradnl" dirty="0">
              <a:solidFill>
                <a:schemeClr val="tx1"/>
              </a:solidFill>
            </a:endParaRPr>
          </a:p>
        </p:txBody>
      </p:sp>
      <p:sp>
        <p:nvSpPr>
          <p:cNvPr id="3" name="Content Placeholder 2"/>
          <p:cNvSpPr>
            <a:spLocks noGrp="1"/>
          </p:cNvSpPr>
          <p:nvPr>
            <p:ph idx="1"/>
          </p:nvPr>
        </p:nvSpPr>
        <p:spPr>
          <a:xfrm>
            <a:off x="971600" y="2537520"/>
            <a:ext cx="7992888" cy="4320480"/>
          </a:xfrm>
        </p:spPr>
        <p:txBody>
          <a:bodyPr/>
          <a:lstStyle/>
          <a:p>
            <a:pPr marL="21300" indent="0">
              <a:lnSpc>
                <a:spcPct val="100000"/>
              </a:lnSpc>
              <a:spcAft>
                <a:spcPts val="600"/>
              </a:spcAft>
              <a:buNone/>
            </a:pPr>
            <a:r>
              <a:rPr lang="es-ES_tradnl" dirty="0" smtClean="0">
                <a:solidFill>
                  <a:schemeClr val="accent4"/>
                </a:solidFill>
                <a:effectLst/>
                <a:latin typeface="+mn-lt"/>
              </a:rPr>
              <a:t>Observaciones en el </a:t>
            </a:r>
            <a:r>
              <a:rPr lang="es-ES_tradnl" b="1" dirty="0" smtClean="0">
                <a:solidFill>
                  <a:schemeClr val="accent4"/>
                </a:solidFill>
                <a:effectLst/>
                <a:latin typeface="+mn-lt"/>
              </a:rPr>
              <a:t>documento informativo 70/52 </a:t>
            </a:r>
            <a:r>
              <a:rPr lang="es-ES_tradnl" dirty="0" smtClean="0">
                <a:solidFill>
                  <a:schemeClr val="accent4"/>
                </a:solidFill>
                <a:effectLst/>
                <a:latin typeface="+mn-lt"/>
              </a:rPr>
              <a:t>para la reunión 70</a:t>
            </a:r>
          </a:p>
          <a:p>
            <a:pPr marL="288000">
              <a:lnSpc>
                <a:spcPct val="100000"/>
              </a:lnSpc>
              <a:spcAft>
                <a:spcPts val="600"/>
              </a:spcAft>
            </a:pPr>
            <a:r>
              <a:rPr lang="es-ES_tradnl" sz="1600" dirty="0" smtClean="0">
                <a:solidFill>
                  <a:schemeClr val="accent4"/>
                </a:solidFill>
              </a:rPr>
              <a:t>Preparación de etapa II de HPMP será menos compleja que la de etapa I (existe línea base, punto de partida, estrategia general, sistema de licencias y cuotas, datos mas fiables de consumo, consumo por subsector, y experiencia de la etapa I, ya habido un proceso de mas de tres años de consultas con actores)</a:t>
            </a:r>
          </a:p>
          <a:p>
            <a:pPr marL="288000">
              <a:lnSpc>
                <a:spcPct val="100000"/>
              </a:lnSpc>
              <a:spcAft>
                <a:spcPts val="600"/>
              </a:spcAft>
            </a:pPr>
            <a:r>
              <a:rPr lang="es-ES_tradnl" sz="1600" dirty="0" smtClean="0">
                <a:solidFill>
                  <a:schemeClr val="accent4"/>
                </a:solidFill>
                <a:effectLst/>
              </a:rPr>
              <a:t>Las líneas directrices adoptadas en la decisión 60/44 y mejoradas con otras decisiones han sido útiles para eliminar mas del 25 % del consumo. Etapas II pueden en principio someterse bajo las mismas reglas</a:t>
            </a:r>
          </a:p>
          <a:p>
            <a:pPr marL="288000">
              <a:lnSpc>
                <a:spcPct val="100000"/>
              </a:lnSpc>
              <a:spcAft>
                <a:spcPts val="600"/>
              </a:spcAft>
            </a:pPr>
            <a:r>
              <a:rPr lang="es-ES_tradnl" sz="1600" dirty="0" smtClean="0">
                <a:solidFill>
                  <a:schemeClr val="accent4"/>
                </a:solidFill>
              </a:rPr>
              <a:t>Los costo de capital podrían en algunos casos ser mas altos de lo reportado en el documento de acuerdo con los datos recolectados por las agencias durante implementación de proyectos de inversión</a:t>
            </a:r>
          </a:p>
          <a:p>
            <a:pPr marL="288000">
              <a:lnSpc>
                <a:spcPct val="100000"/>
              </a:lnSpc>
              <a:spcAft>
                <a:spcPts val="600"/>
              </a:spcAft>
            </a:pPr>
            <a:r>
              <a:rPr lang="es-ES_tradnl" sz="1600" dirty="0" smtClean="0">
                <a:solidFill>
                  <a:schemeClr val="accent4"/>
                </a:solidFill>
              </a:rPr>
              <a:t>Proyectos pilotos de tecnología han proporcionado nueva información sobre alternativas potenciales, mas análisis sobre alternativas y costos es necesario</a:t>
            </a:r>
          </a:p>
          <a:p>
            <a:pPr marL="288000">
              <a:lnSpc>
                <a:spcPct val="100000"/>
              </a:lnSpc>
              <a:spcAft>
                <a:spcPts val="600"/>
              </a:spcAft>
            </a:pPr>
            <a:endParaRPr lang="es-ES_tradnl" sz="1600" dirty="0" smtClean="0">
              <a:solidFill>
                <a:schemeClr val="bg2">
                  <a:lumMod val="50000"/>
                </a:schemeClr>
              </a:solidFill>
            </a:endParaRPr>
          </a:p>
        </p:txBody>
      </p:sp>
      <p:sp>
        <p:nvSpPr>
          <p:cNvPr id="5" name="Date Placeholder 4"/>
          <p:cNvSpPr>
            <a:spLocks noGrp="1"/>
          </p:cNvSpPr>
          <p:nvPr>
            <p:ph type="dt" sz="half" idx="10"/>
          </p:nvPr>
        </p:nvSpPr>
        <p:spPr/>
        <p:txBody>
          <a:bodyPr/>
          <a:lstStyle/>
          <a:p>
            <a:fld id="{3E854894-B93B-4CCD-9E9A-1C2A39445E96}" type="datetime1">
              <a:rPr lang="es-ES_tradnl" altLang="en-US" smtClean="0">
                <a:solidFill>
                  <a:schemeClr val="tx1"/>
                </a:solidFill>
              </a:rPr>
              <a:pPr/>
              <a:t>11/06/2013</a:t>
            </a:fld>
            <a:endParaRPr lang="es-ES_tradnl" altLang="en-US" dirty="0">
              <a:solidFill>
                <a:schemeClr val="tx1"/>
              </a:solidFill>
            </a:endParaRPr>
          </a:p>
        </p:txBody>
      </p:sp>
      <p:sp>
        <p:nvSpPr>
          <p:cNvPr id="6" name="Slide Number Placeholder 5"/>
          <p:cNvSpPr>
            <a:spLocks noGrp="1"/>
          </p:cNvSpPr>
          <p:nvPr>
            <p:ph type="sldNum" sz="quarter" idx="11"/>
          </p:nvPr>
        </p:nvSpPr>
        <p:spPr/>
        <p:txBody>
          <a:bodyPr/>
          <a:lstStyle/>
          <a:p>
            <a:fld id="{7EA245DC-AC2A-4786-B9FE-028DADB6141E}" type="slidenum">
              <a:rPr lang="es-ES_tradnl" altLang="en-US" smtClean="0">
                <a:solidFill>
                  <a:schemeClr val="tx1"/>
                </a:solidFill>
              </a:rPr>
              <a:pPr/>
              <a:t>16</a:t>
            </a:fld>
            <a:endParaRPr lang="es-ES_tradnl" altLang="en-US" dirty="0">
              <a:solidFill>
                <a:schemeClr val="tx1"/>
              </a:solidFill>
            </a:endParaRPr>
          </a:p>
        </p:txBody>
      </p:sp>
    </p:spTree>
    <p:extLst>
      <p:ext uri="{BB962C8B-B14F-4D97-AF65-F5344CB8AC3E}">
        <p14:creationId xmlns:p14="http://schemas.microsoft.com/office/powerpoint/2010/main" val="330908397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340768"/>
            <a:ext cx="8244408" cy="1440160"/>
          </a:xfrm>
        </p:spPr>
        <p:txBody>
          <a:bodyPr/>
          <a:lstStyle/>
          <a:p>
            <a:r>
              <a:rPr lang="es-ES_tradnl" dirty="0" smtClean="0">
                <a:solidFill>
                  <a:schemeClr val="tx1"/>
                </a:solidFill>
              </a:rPr>
              <a:t>Minimización de impacto climático adverso en  la eliminación de los </a:t>
            </a:r>
            <a:r>
              <a:rPr lang="es-ES_tradnl" dirty="0" err="1" smtClean="0">
                <a:solidFill>
                  <a:schemeClr val="tx1"/>
                </a:solidFill>
              </a:rPr>
              <a:t>HCFCs</a:t>
            </a:r>
            <a:r>
              <a:rPr lang="es-ES_tradnl" dirty="0" smtClean="0">
                <a:solidFill>
                  <a:schemeClr val="tx1"/>
                </a:solidFill>
              </a:rPr>
              <a:t> en el sector de servicio en refrigeración</a:t>
            </a:r>
            <a:endParaRPr lang="es-ES_tradnl" dirty="0">
              <a:solidFill>
                <a:schemeClr val="tx1"/>
              </a:solidFill>
            </a:endParaRPr>
          </a:p>
        </p:txBody>
      </p:sp>
      <p:sp>
        <p:nvSpPr>
          <p:cNvPr id="3" name="Content Placeholder 2"/>
          <p:cNvSpPr>
            <a:spLocks noGrp="1"/>
          </p:cNvSpPr>
          <p:nvPr>
            <p:ph idx="1"/>
          </p:nvPr>
        </p:nvSpPr>
        <p:spPr>
          <a:xfrm>
            <a:off x="899592" y="2780928"/>
            <a:ext cx="7488832" cy="3744416"/>
          </a:xfrm>
        </p:spPr>
        <p:txBody>
          <a:bodyPr/>
          <a:lstStyle/>
          <a:p>
            <a:pPr marL="288000">
              <a:lnSpc>
                <a:spcPct val="100000"/>
              </a:lnSpc>
              <a:spcAft>
                <a:spcPts val="600"/>
              </a:spcAft>
            </a:pPr>
            <a:r>
              <a:rPr lang="es-ES_tradnl" dirty="0" smtClean="0">
                <a:solidFill>
                  <a:schemeClr val="accent4"/>
                </a:solidFill>
              </a:rPr>
              <a:t>Discutido en las Reuniones 66ª, 67ª y 68ª (Decisiones 66/20, 67/16, 68/11). La 68ª Reunión pidió a la Secretaría que, en consulta con los organismos bilaterales y de ejecución, preparase un documento de discusión para la 70ª Reunión en la que se reseñen las cuestiones y consideraciones clave para promover estrategias, enfoques y tecnologías que minimicen en efecto adverso en el clima en la eliminación del consumo de los HCFC en el sector de servicio en refrigeración en el contexto de la Decisión XIX/6 de la 19ª Reunión de las Partes</a:t>
            </a:r>
            <a:r>
              <a:rPr lang="es-ES_tradnl" dirty="0">
                <a:solidFill>
                  <a:schemeClr val="accent4"/>
                </a:solidFill>
              </a:rPr>
              <a:t>. (Decisión 68/11) </a:t>
            </a:r>
            <a:endParaRPr lang="es-ES_tradnl" dirty="0" smtClean="0">
              <a:solidFill>
                <a:schemeClr val="accent4"/>
              </a:solidFill>
            </a:endParaRPr>
          </a:p>
          <a:p>
            <a:pPr marL="288000">
              <a:lnSpc>
                <a:spcPct val="100000"/>
              </a:lnSpc>
              <a:spcAft>
                <a:spcPts val="600"/>
              </a:spcAft>
            </a:pPr>
            <a:r>
              <a:rPr lang="es-ES_tradnl" dirty="0" smtClean="0">
                <a:solidFill>
                  <a:schemeClr val="accent4"/>
                </a:solidFill>
              </a:rPr>
              <a:t>La Secretaria preparo el </a:t>
            </a:r>
            <a:r>
              <a:rPr lang="es-ES_tradnl" b="1" dirty="0" smtClean="0">
                <a:solidFill>
                  <a:schemeClr val="accent4"/>
                </a:solidFill>
              </a:rPr>
              <a:t>documento 70/53 </a:t>
            </a:r>
            <a:r>
              <a:rPr lang="es-ES_tradnl" dirty="0" smtClean="0">
                <a:solidFill>
                  <a:schemeClr val="accent4"/>
                </a:solidFill>
              </a:rPr>
              <a:t>para discutir en la Reunión 70</a:t>
            </a:r>
          </a:p>
          <a:p>
            <a:pPr marL="468975" lvl="1" indent="0">
              <a:lnSpc>
                <a:spcPct val="100000"/>
              </a:lnSpc>
              <a:spcAft>
                <a:spcPts val="600"/>
              </a:spcAft>
              <a:buNone/>
            </a:pPr>
            <a:endParaRPr lang="es-ES_tradnl" dirty="0" smtClean="0">
              <a:solidFill>
                <a:schemeClr val="tx1"/>
              </a:solidFill>
            </a:endParaRPr>
          </a:p>
        </p:txBody>
      </p:sp>
      <p:sp>
        <p:nvSpPr>
          <p:cNvPr id="5" name="Date Placeholder 4"/>
          <p:cNvSpPr>
            <a:spLocks noGrp="1"/>
          </p:cNvSpPr>
          <p:nvPr>
            <p:ph type="dt" sz="half" idx="10"/>
          </p:nvPr>
        </p:nvSpPr>
        <p:spPr/>
        <p:txBody>
          <a:bodyPr/>
          <a:lstStyle/>
          <a:p>
            <a:fld id="{3E854894-B93B-4CCD-9E9A-1C2A39445E96}" type="datetime1">
              <a:rPr lang="es-ES_tradnl" altLang="en-US" smtClean="0">
                <a:solidFill>
                  <a:schemeClr val="tx1"/>
                </a:solidFill>
              </a:rPr>
              <a:pPr/>
              <a:t>11/06/2013</a:t>
            </a:fld>
            <a:endParaRPr lang="es-ES_tradnl" altLang="en-US" dirty="0">
              <a:solidFill>
                <a:schemeClr val="tx1"/>
              </a:solidFill>
            </a:endParaRPr>
          </a:p>
        </p:txBody>
      </p:sp>
      <p:sp>
        <p:nvSpPr>
          <p:cNvPr id="6" name="Slide Number Placeholder 5"/>
          <p:cNvSpPr>
            <a:spLocks noGrp="1"/>
          </p:cNvSpPr>
          <p:nvPr>
            <p:ph type="sldNum" sz="quarter" idx="11"/>
          </p:nvPr>
        </p:nvSpPr>
        <p:spPr/>
        <p:txBody>
          <a:bodyPr/>
          <a:lstStyle/>
          <a:p>
            <a:fld id="{7EA245DC-AC2A-4786-B9FE-028DADB6141E}" type="slidenum">
              <a:rPr lang="es-ES_tradnl" altLang="en-US" smtClean="0">
                <a:solidFill>
                  <a:schemeClr val="tx1"/>
                </a:solidFill>
              </a:rPr>
              <a:pPr/>
              <a:t>17</a:t>
            </a:fld>
            <a:endParaRPr lang="es-ES_tradnl" altLang="en-US" dirty="0">
              <a:solidFill>
                <a:schemeClr val="tx1"/>
              </a:solidFill>
            </a:endParaRPr>
          </a:p>
        </p:txBody>
      </p:sp>
    </p:spTree>
    <p:extLst>
      <p:ext uri="{BB962C8B-B14F-4D97-AF65-F5344CB8AC3E}">
        <p14:creationId xmlns:p14="http://schemas.microsoft.com/office/powerpoint/2010/main" val="3164425888"/>
      </p:ext>
    </p:extLst>
  </p:cSld>
  <p:clrMapOvr>
    <a:masterClrMapping/>
  </p:clrMapOvr>
  <p:transition spd="slow">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340768"/>
            <a:ext cx="8244408" cy="1440160"/>
          </a:xfrm>
        </p:spPr>
        <p:txBody>
          <a:bodyPr/>
          <a:lstStyle/>
          <a:p>
            <a:r>
              <a:rPr lang="es-ES_tradnl" dirty="0" smtClean="0">
                <a:solidFill>
                  <a:schemeClr val="tx1"/>
                </a:solidFill>
              </a:rPr>
              <a:t>Minimización de impacto climático adverso </a:t>
            </a:r>
            <a:r>
              <a:rPr lang="es-ES_tradnl" dirty="0">
                <a:solidFill>
                  <a:schemeClr val="tx1"/>
                </a:solidFill>
              </a:rPr>
              <a:t>derivados </a:t>
            </a:r>
            <a:r>
              <a:rPr lang="es-ES_tradnl" dirty="0" smtClean="0">
                <a:solidFill>
                  <a:schemeClr val="tx1"/>
                </a:solidFill>
              </a:rPr>
              <a:t>de la eliminación de los </a:t>
            </a:r>
            <a:r>
              <a:rPr lang="es-ES_tradnl" dirty="0" err="1" smtClean="0">
                <a:solidFill>
                  <a:schemeClr val="tx1"/>
                </a:solidFill>
              </a:rPr>
              <a:t>HCFCs</a:t>
            </a:r>
            <a:r>
              <a:rPr lang="es-ES_tradnl" dirty="0" smtClean="0">
                <a:solidFill>
                  <a:schemeClr val="tx1"/>
                </a:solidFill>
              </a:rPr>
              <a:t> en el sector de servicio en refrigeración</a:t>
            </a:r>
            <a:endParaRPr lang="es-ES_tradnl" dirty="0">
              <a:solidFill>
                <a:schemeClr val="tx1"/>
              </a:solidFill>
            </a:endParaRPr>
          </a:p>
        </p:txBody>
      </p:sp>
      <p:sp>
        <p:nvSpPr>
          <p:cNvPr id="3" name="Content Placeholder 2"/>
          <p:cNvSpPr>
            <a:spLocks noGrp="1"/>
          </p:cNvSpPr>
          <p:nvPr>
            <p:ph idx="1"/>
          </p:nvPr>
        </p:nvSpPr>
        <p:spPr>
          <a:xfrm>
            <a:off x="899592" y="2780928"/>
            <a:ext cx="7488832" cy="3744416"/>
          </a:xfrm>
        </p:spPr>
        <p:txBody>
          <a:bodyPr/>
          <a:lstStyle/>
          <a:p>
            <a:pPr marL="288000">
              <a:lnSpc>
                <a:spcPct val="100000"/>
              </a:lnSpc>
              <a:spcAft>
                <a:spcPts val="600"/>
              </a:spcAft>
            </a:pPr>
            <a:r>
              <a:rPr lang="es-ES_tradnl" dirty="0" smtClean="0">
                <a:solidFill>
                  <a:schemeClr val="accent4"/>
                </a:solidFill>
              </a:rPr>
              <a:t>Consideraciones claves para minimizar el impacto climático en el sector de servicio</a:t>
            </a:r>
          </a:p>
          <a:p>
            <a:pPr marL="649950" lvl="1">
              <a:lnSpc>
                <a:spcPct val="100000"/>
              </a:lnSpc>
              <a:spcAft>
                <a:spcPts val="600"/>
              </a:spcAft>
            </a:pPr>
            <a:r>
              <a:rPr lang="es-ES_tradnl" dirty="0" smtClean="0">
                <a:solidFill>
                  <a:schemeClr val="accent4"/>
                </a:solidFill>
              </a:rPr>
              <a:t>Impacto climático adverso en servicio (emisiones directas e indirectas)</a:t>
            </a:r>
          </a:p>
          <a:p>
            <a:pPr marL="649950" lvl="1">
              <a:lnSpc>
                <a:spcPct val="100000"/>
              </a:lnSpc>
              <a:spcAft>
                <a:spcPts val="600"/>
              </a:spcAft>
            </a:pPr>
            <a:r>
              <a:rPr lang="es-ES_tradnl" dirty="0" smtClean="0">
                <a:solidFill>
                  <a:schemeClr val="accent4"/>
                </a:solidFill>
              </a:rPr>
              <a:t>Causas de emisiones de refrigerantes en la operación de equipos y posibles formas de reducirlas</a:t>
            </a:r>
          </a:p>
          <a:p>
            <a:pPr marL="649950" lvl="1">
              <a:lnSpc>
                <a:spcPct val="100000"/>
              </a:lnSpc>
              <a:spcAft>
                <a:spcPts val="600"/>
              </a:spcAft>
            </a:pPr>
            <a:r>
              <a:rPr lang="es-ES_tradnl" dirty="0" smtClean="0">
                <a:solidFill>
                  <a:schemeClr val="accent4"/>
                </a:solidFill>
              </a:rPr>
              <a:t>Enfoques para minimizar impacto climático adverso en el sector de servicio</a:t>
            </a:r>
            <a:endParaRPr lang="es-ES_tradnl" dirty="0">
              <a:solidFill>
                <a:schemeClr val="accent4"/>
              </a:solidFill>
            </a:endParaRPr>
          </a:p>
          <a:p>
            <a:pPr marL="288000">
              <a:lnSpc>
                <a:spcPct val="100000"/>
              </a:lnSpc>
              <a:spcAft>
                <a:spcPts val="600"/>
              </a:spcAft>
            </a:pPr>
            <a:r>
              <a:rPr lang="es-ES_tradnl" dirty="0" smtClean="0">
                <a:solidFill>
                  <a:schemeClr val="accent4"/>
                </a:solidFill>
              </a:rPr>
              <a:t>Descripción del sector de servicio en refrigeración en países del Articulo 5</a:t>
            </a:r>
          </a:p>
          <a:p>
            <a:pPr marL="649950" lvl="1">
              <a:lnSpc>
                <a:spcPct val="100000"/>
              </a:lnSpc>
              <a:spcAft>
                <a:spcPts val="600"/>
              </a:spcAft>
            </a:pPr>
            <a:r>
              <a:rPr lang="es-ES_tradnl" dirty="0" smtClean="0">
                <a:solidFill>
                  <a:schemeClr val="accent4"/>
                </a:solidFill>
              </a:rPr>
              <a:t>Estado y barreras de introducción de las alternativas a los </a:t>
            </a:r>
            <a:r>
              <a:rPr lang="es-ES_tradnl" dirty="0" err="1" smtClean="0">
                <a:solidFill>
                  <a:schemeClr val="accent4"/>
                </a:solidFill>
              </a:rPr>
              <a:t>HCFCs</a:t>
            </a:r>
            <a:endParaRPr lang="es-ES_tradnl" dirty="0" smtClean="0">
              <a:solidFill>
                <a:schemeClr val="accent4"/>
              </a:solidFill>
            </a:endParaRPr>
          </a:p>
          <a:p>
            <a:pPr marL="288000">
              <a:lnSpc>
                <a:spcPct val="100000"/>
              </a:lnSpc>
              <a:spcAft>
                <a:spcPts val="600"/>
              </a:spcAft>
            </a:pPr>
            <a:r>
              <a:rPr lang="es-ES_tradnl" dirty="0" smtClean="0">
                <a:solidFill>
                  <a:schemeClr val="accent4"/>
                </a:solidFill>
              </a:rPr>
              <a:t>Experiencias ganadas de la eliminación de </a:t>
            </a:r>
            <a:r>
              <a:rPr lang="es-ES_tradnl" dirty="0" err="1" smtClean="0">
                <a:solidFill>
                  <a:schemeClr val="accent4"/>
                </a:solidFill>
              </a:rPr>
              <a:t>CFCs</a:t>
            </a:r>
            <a:r>
              <a:rPr lang="es-ES_tradnl" dirty="0" smtClean="0">
                <a:solidFill>
                  <a:schemeClr val="accent4"/>
                </a:solidFill>
              </a:rPr>
              <a:t> en el sector de servicio en refrigeración que pueden ser aplicadas en la eliminación de </a:t>
            </a:r>
            <a:r>
              <a:rPr lang="es-ES_tradnl" dirty="0" err="1" smtClean="0">
                <a:solidFill>
                  <a:schemeClr val="accent4"/>
                </a:solidFill>
              </a:rPr>
              <a:t>HCFCs</a:t>
            </a:r>
            <a:r>
              <a:rPr lang="es-ES_tradnl" dirty="0" smtClean="0">
                <a:solidFill>
                  <a:schemeClr val="accent4"/>
                </a:solidFill>
              </a:rPr>
              <a:t> minimizando el efecto en clima</a:t>
            </a:r>
          </a:p>
          <a:p>
            <a:pPr marL="649950" lvl="1">
              <a:lnSpc>
                <a:spcPct val="100000"/>
              </a:lnSpc>
              <a:spcAft>
                <a:spcPts val="600"/>
              </a:spcAft>
            </a:pPr>
            <a:endParaRPr lang="es-ES_tradnl" dirty="0" smtClean="0">
              <a:solidFill>
                <a:schemeClr val="accent4"/>
              </a:solidFill>
            </a:endParaRPr>
          </a:p>
          <a:p>
            <a:pPr marL="468975" lvl="1" indent="0">
              <a:lnSpc>
                <a:spcPct val="100000"/>
              </a:lnSpc>
              <a:spcAft>
                <a:spcPts val="600"/>
              </a:spcAft>
              <a:buNone/>
            </a:pPr>
            <a:endParaRPr lang="es-ES_tradnl" dirty="0" smtClean="0">
              <a:solidFill>
                <a:schemeClr val="tx1"/>
              </a:solidFill>
            </a:endParaRPr>
          </a:p>
        </p:txBody>
      </p:sp>
      <p:sp>
        <p:nvSpPr>
          <p:cNvPr id="5" name="Date Placeholder 4"/>
          <p:cNvSpPr>
            <a:spLocks noGrp="1"/>
          </p:cNvSpPr>
          <p:nvPr>
            <p:ph type="dt" sz="half" idx="10"/>
          </p:nvPr>
        </p:nvSpPr>
        <p:spPr/>
        <p:txBody>
          <a:bodyPr/>
          <a:lstStyle/>
          <a:p>
            <a:fld id="{3E854894-B93B-4CCD-9E9A-1C2A39445E96}" type="datetime1">
              <a:rPr lang="es-ES_tradnl" altLang="en-US" smtClean="0">
                <a:solidFill>
                  <a:schemeClr val="tx1"/>
                </a:solidFill>
              </a:rPr>
              <a:pPr/>
              <a:t>11/06/2013</a:t>
            </a:fld>
            <a:endParaRPr lang="es-ES_tradnl" altLang="en-US" dirty="0">
              <a:solidFill>
                <a:schemeClr val="tx1"/>
              </a:solidFill>
            </a:endParaRPr>
          </a:p>
        </p:txBody>
      </p:sp>
      <p:sp>
        <p:nvSpPr>
          <p:cNvPr id="6" name="Slide Number Placeholder 5"/>
          <p:cNvSpPr>
            <a:spLocks noGrp="1"/>
          </p:cNvSpPr>
          <p:nvPr>
            <p:ph type="sldNum" sz="quarter" idx="11"/>
          </p:nvPr>
        </p:nvSpPr>
        <p:spPr/>
        <p:txBody>
          <a:bodyPr/>
          <a:lstStyle/>
          <a:p>
            <a:fld id="{7EA245DC-AC2A-4786-B9FE-028DADB6141E}" type="slidenum">
              <a:rPr lang="es-ES_tradnl" altLang="en-US" smtClean="0">
                <a:solidFill>
                  <a:schemeClr val="tx1"/>
                </a:solidFill>
              </a:rPr>
              <a:pPr/>
              <a:t>18</a:t>
            </a:fld>
            <a:endParaRPr lang="es-ES_tradnl" altLang="en-US" dirty="0">
              <a:solidFill>
                <a:schemeClr val="tx1"/>
              </a:solidFill>
            </a:endParaRPr>
          </a:p>
        </p:txBody>
      </p:sp>
    </p:spTree>
    <p:extLst>
      <p:ext uri="{BB962C8B-B14F-4D97-AF65-F5344CB8AC3E}">
        <p14:creationId xmlns:p14="http://schemas.microsoft.com/office/powerpoint/2010/main" val="256017869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340768"/>
            <a:ext cx="8244408" cy="1440160"/>
          </a:xfrm>
        </p:spPr>
        <p:txBody>
          <a:bodyPr/>
          <a:lstStyle/>
          <a:p>
            <a:r>
              <a:rPr lang="es-ES_tradnl" dirty="0" smtClean="0">
                <a:solidFill>
                  <a:schemeClr val="tx1"/>
                </a:solidFill>
              </a:rPr>
              <a:t>Minimización de impacto climático adverso </a:t>
            </a:r>
            <a:r>
              <a:rPr lang="es-ES_tradnl" dirty="0">
                <a:solidFill>
                  <a:schemeClr val="tx1"/>
                </a:solidFill>
              </a:rPr>
              <a:t>derivados </a:t>
            </a:r>
            <a:r>
              <a:rPr lang="es-ES_tradnl" dirty="0" smtClean="0">
                <a:solidFill>
                  <a:schemeClr val="tx1"/>
                </a:solidFill>
              </a:rPr>
              <a:t>de la eliminación de los </a:t>
            </a:r>
            <a:r>
              <a:rPr lang="es-ES_tradnl" dirty="0" err="1" smtClean="0">
                <a:solidFill>
                  <a:schemeClr val="tx1"/>
                </a:solidFill>
              </a:rPr>
              <a:t>HCFCs</a:t>
            </a:r>
            <a:r>
              <a:rPr lang="es-ES_tradnl" dirty="0" smtClean="0">
                <a:solidFill>
                  <a:schemeClr val="tx1"/>
                </a:solidFill>
              </a:rPr>
              <a:t> en el sector de servicio en refrigeración</a:t>
            </a:r>
            <a:endParaRPr lang="es-ES_tradnl" dirty="0">
              <a:solidFill>
                <a:schemeClr val="tx1"/>
              </a:solidFill>
            </a:endParaRPr>
          </a:p>
        </p:txBody>
      </p:sp>
      <p:sp>
        <p:nvSpPr>
          <p:cNvPr id="3" name="Content Placeholder 2"/>
          <p:cNvSpPr>
            <a:spLocks noGrp="1"/>
          </p:cNvSpPr>
          <p:nvPr>
            <p:ph idx="1"/>
          </p:nvPr>
        </p:nvSpPr>
        <p:spPr>
          <a:xfrm>
            <a:off x="899592" y="2780928"/>
            <a:ext cx="7488832" cy="3744416"/>
          </a:xfrm>
        </p:spPr>
        <p:txBody>
          <a:bodyPr/>
          <a:lstStyle/>
          <a:p>
            <a:pPr marL="21300" indent="0">
              <a:lnSpc>
                <a:spcPct val="100000"/>
              </a:lnSpc>
              <a:spcAft>
                <a:spcPts val="600"/>
              </a:spcAft>
              <a:buNone/>
            </a:pPr>
            <a:r>
              <a:rPr lang="es-ES_tradnl" sz="2000" dirty="0" smtClean="0">
                <a:solidFill>
                  <a:schemeClr val="accent4"/>
                </a:solidFill>
              </a:rPr>
              <a:t>Como muchas de las alternativas disponibles o siendo desarrolladas tienen cierto grado de inflamabilidad, es necesario que los países desarrollen regulaciones, códigos de practicas, y estándares (almacenamiento, transporte, diseño de sistemas y componentes, máxima carga de refrigerante, instalación, servicio y disposición de equipo) para asegurar la introducción apropiada y segura de refrigerantes inflamables y los equipos basados en ellos. Aun si el equipo basado en refrigerantes de bajo PCG que son inflamables estuvieran comercialmente disponibles hoy, los productores no los exportarían a los países que no tengan estos estándares establecidos</a:t>
            </a:r>
          </a:p>
          <a:p>
            <a:pPr marL="288000">
              <a:lnSpc>
                <a:spcPct val="100000"/>
              </a:lnSpc>
              <a:spcAft>
                <a:spcPts val="600"/>
              </a:spcAft>
            </a:pPr>
            <a:endParaRPr lang="es-ES_tradnl" dirty="0" smtClean="0">
              <a:solidFill>
                <a:schemeClr val="accent4"/>
              </a:solidFill>
            </a:endParaRPr>
          </a:p>
          <a:p>
            <a:pPr marL="649950" lvl="1">
              <a:lnSpc>
                <a:spcPct val="100000"/>
              </a:lnSpc>
              <a:spcAft>
                <a:spcPts val="600"/>
              </a:spcAft>
            </a:pPr>
            <a:endParaRPr lang="es-ES_tradnl" dirty="0" smtClean="0">
              <a:solidFill>
                <a:schemeClr val="accent4"/>
              </a:solidFill>
            </a:endParaRPr>
          </a:p>
          <a:p>
            <a:pPr marL="468975" lvl="1" indent="0">
              <a:lnSpc>
                <a:spcPct val="100000"/>
              </a:lnSpc>
              <a:spcAft>
                <a:spcPts val="600"/>
              </a:spcAft>
              <a:buNone/>
            </a:pPr>
            <a:endParaRPr lang="es-ES_tradnl" dirty="0" smtClean="0">
              <a:solidFill>
                <a:schemeClr val="tx1"/>
              </a:solidFill>
            </a:endParaRPr>
          </a:p>
        </p:txBody>
      </p:sp>
      <p:sp>
        <p:nvSpPr>
          <p:cNvPr id="5" name="Date Placeholder 4"/>
          <p:cNvSpPr>
            <a:spLocks noGrp="1"/>
          </p:cNvSpPr>
          <p:nvPr>
            <p:ph type="dt" sz="half" idx="10"/>
          </p:nvPr>
        </p:nvSpPr>
        <p:spPr/>
        <p:txBody>
          <a:bodyPr/>
          <a:lstStyle/>
          <a:p>
            <a:fld id="{3E854894-B93B-4CCD-9E9A-1C2A39445E96}" type="datetime1">
              <a:rPr lang="es-ES_tradnl" altLang="en-US" smtClean="0">
                <a:solidFill>
                  <a:schemeClr val="tx1"/>
                </a:solidFill>
              </a:rPr>
              <a:pPr/>
              <a:t>11/06/2013</a:t>
            </a:fld>
            <a:endParaRPr lang="es-ES_tradnl" altLang="en-US" dirty="0">
              <a:solidFill>
                <a:schemeClr val="tx1"/>
              </a:solidFill>
            </a:endParaRPr>
          </a:p>
        </p:txBody>
      </p:sp>
      <p:sp>
        <p:nvSpPr>
          <p:cNvPr id="6" name="Slide Number Placeholder 5"/>
          <p:cNvSpPr>
            <a:spLocks noGrp="1"/>
          </p:cNvSpPr>
          <p:nvPr>
            <p:ph type="sldNum" sz="quarter" idx="11"/>
          </p:nvPr>
        </p:nvSpPr>
        <p:spPr/>
        <p:txBody>
          <a:bodyPr/>
          <a:lstStyle/>
          <a:p>
            <a:fld id="{7EA245DC-AC2A-4786-B9FE-028DADB6141E}" type="slidenum">
              <a:rPr lang="es-ES_tradnl" altLang="en-US" smtClean="0">
                <a:solidFill>
                  <a:schemeClr val="tx1"/>
                </a:solidFill>
              </a:rPr>
              <a:pPr/>
              <a:t>19</a:t>
            </a:fld>
            <a:endParaRPr lang="es-ES_tradnl" altLang="en-US" dirty="0">
              <a:solidFill>
                <a:schemeClr val="tx1"/>
              </a:solidFill>
            </a:endParaRPr>
          </a:p>
        </p:txBody>
      </p:sp>
    </p:spTree>
    <p:extLst>
      <p:ext uri="{BB962C8B-B14F-4D97-AF65-F5344CB8AC3E}">
        <p14:creationId xmlns:p14="http://schemas.microsoft.com/office/powerpoint/2010/main" val="3931719742"/>
      </p:ext>
    </p:extLst>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8888" y="1196752"/>
            <a:ext cx="6337300" cy="535211"/>
          </a:xfrm>
        </p:spPr>
        <p:txBody>
          <a:bodyPr/>
          <a:lstStyle/>
          <a:p>
            <a:pPr lvl="0">
              <a:lnSpc>
                <a:spcPct val="85000"/>
              </a:lnSpc>
            </a:pPr>
            <a:r>
              <a:rPr lang="es-ES_tradnl" sz="2400" dirty="0" smtClean="0">
                <a:solidFill>
                  <a:schemeClr val="tx1"/>
                </a:solidFill>
              </a:rPr>
              <a:t>Temas a tratar</a:t>
            </a:r>
            <a:endParaRPr lang="es-ES_tradnl" dirty="0">
              <a:solidFill>
                <a:schemeClr val="tx1"/>
              </a:solidFill>
            </a:endParaRPr>
          </a:p>
        </p:txBody>
      </p:sp>
      <p:sp>
        <p:nvSpPr>
          <p:cNvPr id="3" name="Content Placeholder 2"/>
          <p:cNvSpPr>
            <a:spLocks noGrp="1"/>
          </p:cNvSpPr>
          <p:nvPr>
            <p:ph idx="1"/>
          </p:nvPr>
        </p:nvSpPr>
        <p:spPr>
          <a:xfrm>
            <a:off x="1258888" y="1844824"/>
            <a:ext cx="7345560" cy="4896544"/>
          </a:xfrm>
        </p:spPr>
        <p:txBody>
          <a:bodyPr/>
          <a:lstStyle/>
          <a:p>
            <a:pPr>
              <a:lnSpc>
                <a:spcPct val="80000"/>
              </a:lnSpc>
            </a:pPr>
            <a:r>
              <a:rPr lang="es-ES_tradnl" dirty="0" smtClean="0">
                <a:solidFill>
                  <a:schemeClr val="bg2">
                    <a:lumMod val="50000"/>
                  </a:schemeClr>
                </a:solidFill>
              </a:rPr>
              <a:t>Planes administrativos</a:t>
            </a:r>
          </a:p>
          <a:p>
            <a:pPr>
              <a:lnSpc>
                <a:spcPct val="80000"/>
              </a:lnSpc>
            </a:pPr>
            <a:r>
              <a:rPr lang="es-ES_tradnl" dirty="0" smtClean="0">
                <a:solidFill>
                  <a:schemeClr val="bg2">
                    <a:lumMod val="50000"/>
                  </a:schemeClr>
                </a:solidFill>
              </a:rPr>
              <a:t>Planes de gestión de eliminación de los HCFC (</a:t>
            </a:r>
            <a:r>
              <a:rPr lang="es-ES_tradnl" dirty="0" err="1" smtClean="0">
                <a:solidFill>
                  <a:schemeClr val="bg2">
                    <a:lumMod val="50000"/>
                  </a:schemeClr>
                </a:solidFill>
              </a:rPr>
              <a:t>HPMPs</a:t>
            </a:r>
            <a:r>
              <a:rPr lang="es-ES_tradnl" dirty="0" smtClean="0">
                <a:solidFill>
                  <a:schemeClr val="bg2">
                    <a:lumMod val="50000"/>
                  </a:schemeClr>
                </a:solidFill>
              </a:rPr>
              <a:t>)</a:t>
            </a:r>
          </a:p>
          <a:p>
            <a:pPr lvl="1">
              <a:lnSpc>
                <a:spcPct val="80000"/>
              </a:lnSpc>
            </a:pPr>
            <a:r>
              <a:rPr lang="es-ES_tradnl" dirty="0" smtClean="0">
                <a:solidFill>
                  <a:schemeClr val="bg2">
                    <a:lumMod val="50000"/>
                  </a:schemeClr>
                </a:solidFill>
              </a:rPr>
              <a:t>Situación de las aprobaciones; aprobación en la región</a:t>
            </a:r>
          </a:p>
          <a:p>
            <a:pPr lvl="1">
              <a:lnSpc>
                <a:spcPct val="80000"/>
              </a:lnSpc>
            </a:pPr>
            <a:r>
              <a:rPr lang="es-ES_tradnl" dirty="0" smtClean="0">
                <a:solidFill>
                  <a:schemeClr val="bg2">
                    <a:lumMod val="50000"/>
                  </a:schemeClr>
                </a:solidFill>
              </a:rPr>
              <a:t>Presentación de los tramos de los Planes de gestión de eliminación de los HCFC</a:t>
            </a:r>
          </a:p>
          <a:p>
            <a:pPr>
              <a:lnSpc>
                <a:spcPct val="80000"/>
              </a:lnSpc>
            </a:pPr>
            <a:r>
              <a:rPr lang="es-ES_tradnl" sz="1600" dirty="0" smtClean="0">
                <a:solidFill>
                  <a:schemeClr val="bg2">
                    <a:lumMod val="50000"/>
                  </a:schemeClr>
                </a:solidFill>
              </a:rPr>
              <a:t>Otros proyectos</a:t>
            </a:r>
          </a:p>
          <a:p>
            <a:pPr lvl="1">
              <a:lnSpc>
                <a:spcPct val="80000"/>
              </a:lnSpc>
            </a:pPr>
            <a:r>
              <a:rPr lang="es-ES_tradnl" dirty="0" smtClean="0">
                <a:solidFill>
                  <a:schemeClr val="bg2">
                    <a:lumMod val="50000"/>
                  </a:schemeClr>
                </a:solidFill>
              </a:rPr>
              <a:t>Fortalecimiento institucional</a:t>
            </a:r>
          </a:p>
          <a:p>
            <a:pPr lvl="1">
              <a:lnSpc>
                <a:spcPct val="80000"/>
              </a:lnSpc>
            </a:pPr>
            <a:r>
              <a:rPr lang="es-ES_tradnl" dirty="0" smtClean="0">
                <a:solidFill>
                  <a:schemeClr val="bg2">
                    <a:lumMod val="50000"/>
                  </a:schemeClr>
                </a:solidFill>
              </a:rPr>
              <a:t>Eliminación de la producción de HCFC en China</a:t>
            </a:r>
          </a:p>
          <a:p>
            <a:pPr>
              <a:lnSpc>
                <a:spcPct val="80000"/>
              </a:lnSpc>
            </a:pPr>
            <a:r>
              <a:rPr lang="es-ES_tradnl" dirty="0" smtClean="0">
                <a:solidFill>
                  <a:schemeClr val="bg2">
                    <a:lumMod val="50000"/>
                  </a:schemeClr>
                </a:solidFill>
              </a:rPr>
              <a:t>Cuestiones de política:</a:t>
            </a:r>
          </a:p>
          <a:p>
            <a:pPr lvl="1">
              <a:lnSpc>
                <a:spcPct val="80000"/>
              </a:lnSpc>
            </a:pPr>
            <a:r>
              <a:rPr lang="es-ES_tradnl" sz="1200" dirty="0" smtClean="0">
                <a:solidFill>
                  <a:schemeClr val="bg2">
                    <a:lumMod val="50000"/>
                  </a:schemeClr>
                </a:solidFill>
              </a:rPr>
              <a:t>Directrices </a:t>
            </a:r>
            <a:r>
              <a:rPr lang="es-ES_tradnl" sz="1200" dirty="0">
                <a:solidFill>
                  <a:schemeClr val="bg2">
                    <a:lumMod val="50000"/>
                  </a:schemeClr>
                </a:solidFill>
              </a:rPr>
              <a:t>para la preparación de la etapa II de los Planes de gestión de eliminación de los HCFC</a:t>
            </a:r>
          </a:p>
          <a:p>
            <a:pPr lvl="1">
              <a:lnSpc>
                <a:spcPct val="80000"/>
              </a:lnSpc>
            </a:pPr>
            <a:r>
              <a:rPr lang="es-ES_tradnl" sz="1200" dirty="0">
                <a:solidFill>
                  <a:schemeClr val="bg2">
                    <a:lumMod val="50000"/>
                  </a:schemeClr>
                </a:solidFill>
              </a:rPr>
              <a:t>Criterios para la financiación de segundas etapas de </a:t>
            </a:r>
            <a:r>
              <a:rPr lang="es-ES_tradnl" sz="1200" dirty="0" err="1">
                <a:solidFill>
                  <a:schemeClr val="bg2">
                    <a:lumMod val="50000"/>
                  </a:schemeClr>
                </a:solidFill>
              </a:rPr>
              <a:t>HPMPs</a:t>
            </a:r>
            <a:endParaRPr lang="es-ES_tradnl" sz="1200" dirty="0">
              <a:solidFill>
                <a:schemeClr val="bg2">
                  <a:lumMod val="50000"/>
                </a:schemeClr>
              </a:solidFill>
            </a:endParaRPr>
          </a:p>
          <a:p>
            <a:pPr lvl="1">
              <a:lnSpc>
                <a:spcPct val="80000"/>
              </a:lnSpc>
            </a:pPr>
            <a:r>
              <a:rPr lang="es-ES_tradnl" sz="1200" dirty="0" smtClean="0">
                <a:solidFill>
                  <a:schemeClr val="bg2">
                    <a:lumMod val="50000"/>
                  </a:schemeClr>
                </a:solidFill>
              </a:rPr>
              <a:t>Minimización de efectos climáticos adversos en el sector de servicio y mantenimiento</a:t>
            </a:r>
          </a:p>
          <a:p>
            <a:pPr lvl="1">
              <a:lnSpc>
                <a:spcPct val="80000"/>
              </a:lnSpc>
            </a:pPr>
            <a:r>
              <a:rPr lang="es-ES_tradnl" sz="1200" dirty="0" smtClean="0">
                <a:solidFill>
                  <a:schemeClr val="bg2">
                    <a:lumMod val="50000"/>
                  </a:schemeClr>
                </a:solidFill>
              </a:rPr>
              <a:t>Funcionamiento del Comité Ejecutivo</a:t>
            </a:r>
          </a:p>
          <a:p>
            <a:pPr lvl="1">
              <a:lnSpc>
                <a:spcPct val="80000"/>
              </a:lnSpc>
            </a:pPr>
            <a:r>
              <a:rPr lang="es-ES_tradnl" sz="1200" dirty="0" smtClean="0">
                <a:solidFill>
                  <a:schemeClr val="bg2">
                    <a:lumMod val="50000"/>
                  </a:schemeClr>
                </a:solidFill>
              </a:rPr>
              <a:t>Otras decisiones/cuestiones</a:t>
            </a:r>
          </a:p>
          <a:p>
            <a:pPr lvl="1">
              <a:lnSpc>
                <a:spcPct val="80000"/>
              </a:lnSpc>
            </a:pPr>
            <a:r>
              <a:rPr lang="es-ES_tradnl" sz="1200" dirty="0" smtClean="0">
                <a:solidFill>
                  <a:schemeClr val="bg2">
                    <a:lumMod val="50000"/>
                  </a:schemeClr>
                </a:solidFill>
              </a:rPr>
              <a:t>Proceso de  selección para el cargo de Director </a:t>
            </a:r>
          </a:p>
          <a:p>
            <a:pPr>
              <a:lnSpc>
                <a:spcPct val="80000"/>
              </a:lnSpc>
            </a:pPr>
            <a:r>
              <a:rPr lang="es-ES_tradnl" dirty="0" smtClean="0">
                <a:solidFill>
                  <a:schemeClr val="bg2">
                    <a:lumMod val="50000"/>
                  </a:schemeClr>
                </a:solidFill>
              </a:rPr>
              <a:t>Evaluación y monitoreo</a:t>
            </a:r>
          </a:p>
          <a:p>
            <a:pPr>
              <a:lnSpc>
                <a:spcPct val="80000"/>
              </a:lnSpc>
            </a:pPr>
            <a:r>
              <a:rPr lang="es-ES_tradnl" dirty="0" smtClean="0">
                <a:solidFill>
                  <a:schemeClr val="bg2">
                    <a:lumMod val="50000"/>
                  </a:schemeClr>
                </a:solidFill>
              </a:rPr>
              <a:t>Próximas reuniones – Reuniones 70ª y 71ª </a:t>
            </a:r>
            <a:endParaRPr lang="es-ES_tradnl" dirty="0">
              <a:solidFill>
                <a:schemeClr val="bg2">
                  <a:lumMod val="50000"/>
                </a:schemeClr>
              </a:solidFill>
            </a:endParaRPr>
          </a:p>
        </p:txBody>
      </p:sp>
      <p:sp>
        <p:nvSpPr>
          <p:cNvPr id="4" name="Date Placeholder 3"/>
          <p:cNvSpPr>
            <a:spLocks noGrp="1"/>
          </p:cNvSpPr>
          <p:nvPr>
            <p:ph type="dt" sz="half" idx="10"/>
          </p:nvPr>
        </p:nvSpPr>
        <p:spPr/>
        <p:txBody>
          <a:bodyPr/>
          <a:lstStyle/>
          <a:p>
            <a:fld id="{6E663486-5295-418E-A8FD-12987323C8B9}" type="datetime1">
              <a:rPr lang="es-ES_tradnl" altLang="en-US" smtClean="0"/>
              <a:pPr/>
              <a:t>11/06/2013</a:t>
            </a:fld>
            <a:endParaRPr lang="es-ES_tradnl" altLang="en-US" dirty="0"/>
          </a:p>
        </p:txBody>
      </p:sp>
      <p:sp>
        <p:nvSpPr>
          <p:cNvPr id="5" name="Slide Number Placeholder 4"/>
          <p:cNvSpPr>
            <a:spLocks noGrp="1"/>
          </p:cNvSpPr>
          <p:nvPr>
            <p:ph type="sldNum" sz="quarter" idx="11"/>
          </p:nvPr>
        </p:nvSpPr>
        <p:spPr/>
        <p:txBody>
          <a:bodyPr/>
          <a:lstStyle/>
          <a:p>
            <a:fld id="{7EA245DC-AC2A-4786-B9FE-028DADB6141E}" type="slidenum">
              <a:rPr lang="es-ES_tradnl" altLang="en-US" smtClean="0"/>
              <a:pPr/>
              <a:t>2</a:t>
            </a:fld>
            <a:endParaRPr lang="es-ES_tradnl" altLang="en-US" dirty="0"/>
          </a:p>
        </p:txBody>
      </p:sp>
    </p:spTree>
    <p:extLst>
      <p:ext uri="{BB962C8B-B14F-4D97-AF65-F5344CB8AC3E}">
        <p14:creationId xmlns:p14="http://schemas.microsoft.com/office/powerpoint/2010/main" val="140689599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24744"/>
            <a:ext cx="8028384" cy="504056"/>
          </a:xfrm>
        </p:spPr>
        <p:txBody>
          <a:bodyPr/>
          <a:lstStyle/>
          <a:p>
            <a:r>
              <a:rPr lang="es-ES_tradnl" sz="2000" dirty="0" smtClean="0">
                <a:solidFill>
                  <a:schemeClr val="tx1"/>
                </a:solidFill>
              </a:rPr>
              <a:t>Funcionamiento del Comité Ejecutivo (Decisión 69/24) </a:t>
            </a:r>
            <a:endParaRPr lang="es-ES_tradnl" sz="2000" dirty="0">
              <a:solidFill>
                <a:schemeClr val="tx1"/>
              </a:solidFill>
            </a:endParaRPr>
          </a:p>
        </p:txBody>
      </p:sp>
      <p:sp>
        <p:nvSpPr>
          <p:cNvPr id="3" name="Content Placeholder 2"/>
          <p:cNvSpPr>
            <a:spLocks noGrp="1"/>
          </p:cNvSpPr>
          <p:nvPr>
            <p:ph idx="1"/>
          </p:nvPr>
        </p:nvSpPr>
        <p:spPr>
          <a:xfrm>
            <a:off x="1043608" y="1628800"/>
            <a:ext cx="7776864" cy="5040560"/>
          </a:xfrm>
        </p:spPr>
        <p:txBody>
          <a:bodyPr/>
          <a:lstStyle/>
          <a:p>
            <a:pPr marL="288000">
              <a:lnSpc>
                <a:spcPct val="90000"/>
              </a:lnSpc>
              <a:spcAft>
                <a:spcPts val="600"/>
              </a:spcAft>
            </a:pPr>
            <a:r>
              <a:rPr lang="es-ES_tradnl" dirty="0" smtClean="0">
                <a:solidFill>
                  <a:schemeClr val="tx1"/>
                </a:solidFill>
              </a:rPr>
              <a:t>Debate durante la 69ª Reunión fundamentada en un documento elaborado por la Secretaría</a:t>
            </a:r>
          </a:p>
          <a:p>
            <a:pPr marL="288000">
              <a:lnSpc>
                <a:spcPct val="90000"/>
              </a:lnSpc>
              <a:spcAft>
                <a:spcPts val="600"/>
              </a:spcAft>
            </a:pPr>
            <a:r>
              <a:rPr lang="es-ES_tradnl" dirty="0" smtClean="0">
                <a:solidFill>
                  <a:schemeClr val="tx1"/>
                </a:solidFill>
              </a:rPr>
              <a:t>Cuestión: Reducción del número de reuniones del Comité Ejecutivo</a:t>
            </a:r>
          </a:p>
          <a:p>
            <a:pPr marL="649950" lvl="1">
              <a:lnSpc>
                <a:spcPct val="90000"/>
              </a:lnSpc>
              <a:spcAft>
                <a:spcPts val="600"/>
              </a:spcAft>
            </a:pPr>
            <a:r>
              <a:rPr lang="es-ES_tradnl" sz="1500" dirty="0" smtClean="0">
                <a:solidFill>
                  <a:schemeClr val="tx1"/>
                </a:solidFill>
              </a:rPr>
              <a:t>Las actuales tres reuniones se reducirán a dos</a:t>
            </a:r>
          </a:p>
          <a:p>
            <a:pPr marL="649950" lvl="1">
              <a:lnSpc>
                <a:spcPct val="90000"/>
              </a:lnSpc>
              <a:spcAft>
                <a:spcPts val="600"/>
              </a:spcAft>
            </a:pPr>
            <a:r>
              <a:rPr lang="es-ES_tradnl" sz="1500" dirty="0" smtClean="0">
                <a:solidFill>
                  <a:schemeClr val="tx1"/>
                </a:solidFill>
              </a:rPr>
              <a:t>Lo que comenzará en 2014 provisionalmente</a:t>
            </a:r>
          </a:p>
          <a:p>
            <a:pPr marL="649950" lvl="1">
              <a:lnSpc>
                <a:spcPct val="90000"/>
              </a:lnSpc>
              <a:spcAft>
                <a:spcPts val="600"/>
              </a:spcAft>
            </a:pPr>
            <a:r>
              <a:rPr lang="es-ES_tradnl" sz="1500" dirty="0" smtClean="0">
                <a:solidFill>
                  <a:schemeClr val="tx1"/>
                </a:solidFill>
              </a:rPr>
              <a:t>La Secretaría previó el proceso de aprobación entre periodos de sesiones</a:t>
            </a:r>
          </a:p>
          <a:p>
            <a:pPr marL="288000">
              <a:lnSpc>
                <a:spcPct val="90000"/>
              </a:lnSpc>
              <a:spcAft>
                <a:spcPts val="600"/>
              </a:spcAft>
            </a:pPr>
            <a:r>
              <a:rPr lang="es-ES_tradnl" dirty="0" smtClean="0">
                <a:solidFill>
                  <a:schemeClr val="tx1"/>
                </a:solidFill>
              </a:rPr>
              <a:t>La mayoría del Comité Ejecutivo a favor en principio</a:t>
            </a:r>
          </a:p>
          <a:p>
            <a:pPr marL="649950" lvl="1">
              <a:lnSpc>
                <a:spcPct val="90000"/>
              </a:lnSpc>
              <a:spcAft>
                <a:spcPts val="600"/>
              </a:spcAft>
            </a:pPr>
            <a:r>
              <a:rPr lang="es-ES_tradnl" sz="1500" dirty="0" smtClean="0">
                <a:solidFill>
                  <a:schemeClr val="tx1"/>
                </a:solidFill>
              </a:rPr>
              <a:t>Drástica reducción de la carga de trabajo</a:t>
            </a:r>
          </a:p>
          <a:p>
            <a:pPr marL="649950" lvl="1">
              <a:lnSpc>
                <a:spcPct val="90000"/>
              </a:lnSpc>
              <a:spcAft>
                <a:spcPts val="600"/>
              </a:spcAft>
            </a:pPr>
            <a:r>
              <a:rPr lang="es-ES_tradnl" sz="1500" dirty="0" smtClean="0">
                <a:solidFill>
                  <a:schemeClr val="tx1"/>
                </a:solidFill>
              </a:rPr>
              <a:t>Respaldo de los organismo de ejecución</a:t>
            </a:r>
          </a:p>
          <a:p>
            <a:pPr marL="649950" lvl="1">
              <a:lnSpc>
                <a:spcPct val="90000"/>
              </a:lnSpc>
              <a:spcAft>
                <a:spcPts val="600"/>
              </a:spcAft>
            </a:pPr>
            <a:r>
              <a:rPr lang="es-ES_tradnl" sz="1500" dirty="0" smtClean="0">
                <a:solidFill>
                  <a:schemeClr val="tx1"/>
                </a:solidFill>
              </a:rPr>
              <a:t>Opción para crear reuniones extraordinarias en caso de negociaciones importantes</a:t>
            </a:r>
            <a:endParaRPr lang="es-ES_tradnl" sz="1500" baseline="0" dirty="0" smtClean="0">
              <a:solidFill>
                <a:schemeClr val="tx1"/>
              </a:solidFill>
            </a:endParaRPr>
          </a:p>
          <a:p>
            <a:pPr marL="649950" lvl="1">
              <a:lnSpc>
                <a:spcPct val="90000"/>
              </a:lnSpc>
              <a:spcAft>
                <a:spcPts val="600"/>
              </a:spcAft>
            </a:pPr>
            <a:r>
              <a:rPr lang="es-ES_tradnl" sz="1500" dirty="0" smtClean="0">
                <a:solidFill>
                  <a:schemeClr val="tx1"/>
                </a:solidFill>
              </a:rPr>
              <a:t>Una cuestión pendiente: Preocupación sobre la necesidad de las posibles reuniones entre periodos de sesiones</a:t>
            </a:r>
          </a:p>
          <a:p>
            <a:pPr marL="649950" lvl="1">
              <a:lnSpc>
                <a:spcPct val="90000"/>
              </a:lnSpc>
              <a:spcAft>
                <a:spcPts val="600"/>
              </a:spcAft>
            </a:pPr>
            <a:r>
              <a:rPr lang="es-ES_tradnl" sz="1500" dirty="0" smtClean="0">
                <a:solidFill>
                  <a:schemeClr val="tx1"/>
                </a:solidFill>
              </a:rPr>
              <a:t>Secretaría preparo un documento con el análisis de las repercusiones de celebrar sólo dos reuniones al año sin un procedimiento de aprobación entre periodos de sesiones para discusión en la Reunión 70 (</a:t>
            </a:r>
            <a:r>
              <a:rPr lang="es-ES_tradnl" sz="1500" b="1" dirty="0" smtClean="0">
                <a:solidFill>
                  <a:schemeClr val="tx1"/>
                </a:solidFill>
              </a:rPr>
              <a:t>documento 70/55</a:t>
            </a:r>
            <a:r>
              <a:rPr lang="es-ES_tradnl" sz="1500" dirty="0" smtClean="0">
                <a:solidFill>
                  <a:schemeClr val="tx1"/>
                </a:solidFill>
              </a:rPr>
              <a:t>)</a:t>
            </a:r>
            <a:endParaRPr lang="es-ES_tradnl" sz="1500" dirty="0">
              <a:solidFill>
                <a:schemeClr val="tx1"/>
              </a:solidFill>
            </a:endParaRPr>
          </a:p>
        </p:txBody>
      </p:sp>
      <p:sp>
        <p:nvSpPr>
          <p:cNvPr id="5" name="Date Placeholder 4"/>
          <p:cNvSpPr>
            <a:spLocks noGrp="1"/>
          </p:cNvSpPr>
          <p:nvPr>
            <p:ph type="dt" sz="half" idx="10"/>
          </p:nvPr>
        </p:nvSpPr>
        <p:spPr/>
        <p:txBody>
          <a:bodyPr/>
          <a:lstStyle/>
          <a:p>
            <a:fld id="{3E854894-B93B-4CCD-9E9A-1C2A39445E96}" type="datetime1">
              <a:rPr lang="es-ES_tradnl" altLang="en-US" smtClean="0">
                <a:solidFill>
                  <a:schemeClr val="tx1"/>
                </a:solidFill>
              </a:rPr>
              <a:pPr/>
              <a:t>11/06/2013</a:t>
            </a:fld>
            <a:endParaRPr lang="es-ES_tradnl" altLang="en-US" dirty="0">
              <a:solidFill>
                <a:schemeClr val="tx1"/>
              </a:solidFill>
            </a:endParaRPr>
          </a:p>
        </p:txBody>
      </p:sp>
      <p:sp>
        <p:nvSpPr>
          <p:cNvPr id="6" name="Slide Number Placeholder 5"/>
          <p:cNvSpPr>
            <a:spLocks noGrp="1"/>
          </p:cNvSpPr>
          <p:nvPr>
            <p:ph type="sldNum" sz="quarter" idx="11"/>
          </p:nvPr>
        </p:nvSpPr>
        <p:spPr/>
        <p:txBody>
          <a:bodyPr/>
          <a:lstStyle/>
          <a:p>
            <a:fld id="{7EA245DC-AC2A-4786-B9FE-028DADB6141E}" type="slidenum">
              <a:rPr lang="es-ES_tradnl" altLang="en-US" smtClean="0">
                <a:solidFill>
                  <a:schemeClr val="tx1"/>
                </a:solidFill>
              </a:rPr>
              <a:pPr/>
              <a:t>20</a:t>
            </a:fld>
            <a:endParaRPr lang="es-ES_tradnl" altLang="en-US" dirty="0">
              <a:solidFill>
                <a:schemeClr val="tx1"/>
              </a:solidFill>
            </a:endParaRPr>
          </a:p>
        </p:txBody>
      </p:sp>
    </p:spTree>
    <p:extLst>
      <p:ext uri="{BB962C8B-B14F-4D97-AF65-F5344CB8AC3E}">
        <p14:creationId xmlns:p14="http://schemas.microsoft.com/office/powerpoint/2010/main" val="3265114331"/>
      </p:ext>
    </p:extLst>
  </p:cSld>
  <p:clrMapOvr>
    <a:masterClrMapping/>
  </p:clrMapOvr>
  <p:transition spd="slow">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24744"/>
            <a:ext cx="8028384" cy="504056"/>
          </a:xfrm>
        </p:spPr>
        <p:txBody>
          <a:bodyPr/>
          <a:lstStyle/>
          <a:p>
            <a:r>
              <a:rPr lang="es-ES_tradnl" sz="2000" dirty="0" smtClean="0">
                <a:solidFill>
                  <a:schemeClr val="tx1"/>
                </a:solidFill>
              </a:rPr>
              <a:t>Funcionamiento del Comité Ejecutivo (Decisión 69/24) </a:t>
            </a:r>
            <a:endParaRPr lang="es-ES_tradnl" sz="2000" dirty="0">
              <a:solidFill>
                <a:schemeClr val="tx1"/>
              </a:solidFill>
            </a:endParaRPr>
          </a:p>
        </p:txBody>
      </p:sp>
      <p:sp>
        <p:nvSpPr>
          <p:cNvPr id="3" name="Content Placeholder 2"/>
          <p:cNvSpPr>
            <a:spLocks noGrp="1"/>
          </p:cNvSpPr>
          <p:nvPr>
            <p:ph idx="1"/>
          </p:nvPr>
        </p:nvSpPr>
        <p:spPr>
          <a:xfrm>
            <a:off x="1043608" y="1628800"/>
            <a:ext cx="7776864" cy="5040560"/>
          </a:xfrm>
        </p:spPr>
        <p:txBody>
          <a:bodyPr/>
          <a:lstStyle/>
          <a:p>
            <a:pPr marL="21300" indent="0">
              <a:lnSpc>
                <a:spcPct val="90000"/>
              </a:lnSpc>
              <a:spcAft>
                <a:spcPts val="600"/>
              </a:spcAft>
              <a:buNone/>
            </a:pPr>
            <a:r>
              <a:rPr lang="es-ES_tradnl" sz="2000" b="1" dirty="0" smtClean="0">
                <a:solidFill>
                  <a:schemeClr val="tx1"/>
                </a:solidFill>
              </a:rPr>
              <a:t>Propuesta en el documento 70/55</a:t>
            </a:r>
            <a:r>
              <a:rPr lang="es-ES_tradnl" sz="2000" dirty="0" smtClean="0">
                <a:solidFill>
                  <a:schemeClr val="tx1"/>
                </a:solidFill>
              </a:rPr>
              <a:t>:</a:t>
            </a:r>
          </a:p>
          <a:p>
            <a:pPr marL="288000">
              <a:lnSpc>
                <a:spcPct val="90000"/>
              </a:lnSpc>
              <a:spcAft>
                <a:spcPts val="600"/>
              </a:spcAft>
            </a:pPr>
            <a:r>
              <a:rPr lang="es-ES_tradnl" sz="2000" dirty="0" smtClean="0">
                <a:solidFill>
                  <a:schemeClr val="tx1"/>
                </a:solidFill>
              </a:rPr>
              <a:t>Dos reuniones al año (marzo/abril y septiembre/octubre)</a:t>
            </a:r>
          </a:p>
          <a:p>
            <a:pPr marL="288000">
              <a:lnSpc>
                <a:spcPct val="90000"/>
              </a:lnSpc>
              <a:spcAft>
                <a:spcPts val="600"/>
              </a:spcAft>
            </a:pPr>
            <a:r>
              <a:rPr lang="es-ES_tradnl" sz="2000" dirty="0" smtClean="0">
                <a:solidFill>
                  <a:schemeClr val="tx1"/>
                </a:solidFill>
              </a:rPr>
              <a:t>No mecanismo de aprobación intercesiones</a:t>
            </a:r>
          </a:p>
          <a:p>
            <a:pPr marL="288000">
              <a:lnSpc>
                <a:spcPct val="90000"/>
              </a:lnSpc>
              <a:spcAft>
                <a:spcPts val="600"/>
              </a:spcAft>
            </a:pPr>
            <a:r>
              <a:rPr lang="es-ES_tradnl" sz="2000" dirty="0" smtClean="0">
                <a:solidFill>
                  <a:schemeClr val="tx1"/>
                </a:solidFill>
              </a:rPr>
              <a:t>Aprobaciones generales para tramos de mas de $ 5 millones siempre que no tengas aspectos de política pendiente </a:t>
            </a:r>
          </a:p>
          <a:p>
            <a:pPr marL="288000">
              <a:lnSpc>
                <a:spcPct val="90000"/>
              </a:lnSpc>
              <a:spcAft>
                <a:spcPts val="600"/>
              </a:spcAft>
            </a:pPr>
            <a:r>
              <a:rPr lang="es-ES_tradnl" sz="2000" dirty="0" smtClean="0">
                <a:solidFill>
                  <a:schemeClr val="tx1"/>
                </a:solidFill>
              </a:rPr>
              <a:t>Renovaciones del fortalecimiento institucional se podrían solicitar antes de 6 meses del final si el espacio entre dos reuniones es de mas de 6 meses</a:t>
            </a:r>
          </a:p>
          <a:p>
            <a:pPr marL="288000">
              <a:lnSpc>
                <a:spcPct val="90000"/>
              </a:lnSpc>
              <a:spcAft>
                <a:spcPts val="600"/>
              </a:spcAft>
            </a:pPr>
            <a:r>
              <a:rPr lang="es-ES_tradnl" sz="2000" dirty="0" smtClean="0">
                <a:solidFill>
                  <a:schemeClr val="tx1"/>
                </a:solidFill>
              </a:rPr>
              <a:t>Solicitudes de tramos actualmente a la 2ª reunión irían a:</a:t>
            </a:r>
          </a:p>
          <a:p>
            <a:pPr marL="649950" lvl="1">
              <a:lnSpc>
                <a:spcPct val="90000"/>
              </a:lnSpc>
              <a:spcAft>
                <a:spcPts val="600"/>
              </a:spcAft>
            </a:pPr>
            <a:r>
              <a:rPr lang="es-ES_tradnl" sz="1600" dirty="0" smtClean="0">
                <a:solidFill>
                  <a:schemeClr val="tx1"/>
                </a:solidFill>
              </a:rPr>
              <a:t>Argentina, Brasil, Ecuador, México: Ultima reunión del año</a:t>
            </a:r>
          </a:p>
          <a:p>
            <a:pPr marL="649950" lvl="1">
              <a:lnSpc>
                <a:spcPct val="90000"/>
              </a:lnSpc>
              <a:spcAft>
                <a:spcPts val="600"/>
              </a:spcAft>
            </a:pPr>
            <a:r>
              <a:rPr lang="es-ES_tradnl" sz="1600" dirty="0" smtClean="0">
                <a:solidFill>
                  <a:schemeClr val="tx1"/>
                </a:solidFill>
              </a:rPr>
              <a:t>Bolivia, Costa Rica: Primera reunión del año </a:t>
            </a:r>
          </a:p>
          <a:p>
            <a:pPr marL="288000">
              <a:lnSpc>
                <a:spcPct val="90000"/>
              </a:lnSpc>
              <a:spcAft>
                <a:spcPts val="600"/>
              </a:spcAft>
            </a:pPr>
            <a:endParaRPr lang="es-ES_tradnl" sz="2000" dirty="0" smtClean="0">
              <a:solidFill>
                <a:schemeClr val="tx1"/>
              </a:solidFill>
            </a:endParaRPr>
          </a:p>
          <a:p>
            <a:pPr marL="288000">
              <a:lnSpc>
                <a:spcPct val="90000"/>
              </a:lnSpc>
              <a:spcAft>
                <a:spcPts val="600"/>
              </a:spcAft>
            </a:pPr>
            <a:endParaRPr lang="es-ES_tradnl" sz="1500" dirty="0">
              <a:solidFill>
                <a:schemeClr val="tx1"/>
              </a:solidFill>
            </a:endParaRPr>
          </a:p>
        </p:txBody>
      </p:sp>
      <p:sp>
        <p:nvSpPr>
          <p:cNvPr id="5" name="Date Placeholder 4"/>
          <p:cNvSpPr>
            <a:spLocks noGrp="1"/>
          </p:cNvSpPr>
          <p:nvPr>
            <p:ph type="dt" sz="half" idx="10"/>
          </p:nvPr>
        </p:nvSpPr>
        <p:spPr/>
        <p:txBody>
          <a:bodyPr/>
          <a:lstStyle/>
          <a:p>
            <a:fld id="{3E854894-B93B-4CCD-9E9A-1C2A39445E96}" type="datetime1">
              <a:rPr lang="es-ES_tradnl" altLang="en-US" smtClean="0">
                <a:solidFill>
                  <a:schemeClr val="tx1"/>
                </a:solidFill>
              </a:rPr>
              <a:pPr/>
              <a:t>11/06/2013</a:t>
            </a:fld>
            <a:endParaRPr lang="es-ES_tradnl" altLang="en-US" dirty="0">
              <a:solidFill>
                <a:schemeClr val="tx1"/>
              </a:solidFill>
            </a:endParaRPr>
          </a:p>
        </p:txBody>
      </p:sp>
      <p:sp>
        <p:nvSpPr>
          <p:cNvPr id="6" name="Slide Number Placeholder 5"/>
          <p:cNvSpPr>
            <a:spLocks noGrp="1"/>
          </p:cNvSpPr>
          <p:nvPr>
            <p:ph type="sldNum" sz="quarter" idx="11"/>
          </p:nvPr>
        </p:nvSpPr>
        <p:spPr/>
        <p:txBody>
          <a:bodyPr/>
          <a:lstStyle/>
          <a:p>
            <a:fld id="{7EA245DC-AC2A-4786-B9FE-028DADB6141E}" type="slidenum">
              <a:rPr lang="es-ES_tradnl" altLang="en-US" smtClean="0">
                <a:solidFill>
                  <a:schemeClr val="tx1"/>
                </a:solidFill>
              </a:rPr>
              <a:pPr/>
              <a:t>21</a:t>
            </a:fld>
            <a:endParaRPr lang="es-ES_tradnl" altLang="en-US" dirty="0">
              <a:solidFill>
                <a:schemeClr val="tx1"/>
              </a:solidFill>
            </a:endParaRPr>
          </a:p>
        </p:txBody>
      </p:sp>
    </p:spTree>
    <p:extLst>
      <p:ext uri="{BB962C8B-B14F-4D97-AF65-F5344CB8AC3E}">
        <p14:creationId xmlns:p14="http://schemas.microsoft.com/office/powerpoint/2010/main" val="2925509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052736"/>
            <a:ext cx="7956376" cy="720080"/>
          </a:xfrm>
        </p:spPr>
        <p:txBody>
          <a:bodyPr/>
          <a:lstStyle/>
          <a:p>
            <a:r>
              <a:rPr lang="es-ES_tradnl" dirty="0" smtClean="0">
                <a:solidFill>
                  <a:schemeClr val="tx1"/>
                </a:solidFill>
              </a:rPr>
              <a:t>Supervisión y evaluación</a:t>
            </a:r>
            <a:endParaRPr lang="es-ES_tradnl" dirty="0">
              <a:solidFill>
                <a:schemeClr val="tx1"/>
              </a:solidFill>
            </a:endParaRPr>
          </a:p>
        </p:txBody>
      </p:sp>
      <p:sp>
        <p:nvSpPr>
          <p:cNvPr id="3" name="Content Placeholder 2"/>
          <p:cNvSpPr>
            <a:spLocks noGrp="1"/>
          </p:cNvSpPr>
          <p:nvPr>
            <p:ph idx="1"/>
          </p:nvPr>
        </p:nvSpPr>
        <p:spPr>
          <a:xfrm>
            <a:off x="971600" y="1844824"/>
            <a:ext cx="7992888" cy="5013176"/>
          </a:xfrm>
        </p:spPr>
        <p:txBody>
          <a:bodyPr/>
          <a:lstStyle/>
          <a:p>
            <a:pPr>
              <a:lnSpc>
                <a:spcPct val="120000"/>
              </a:lnSpc>
              <a:spcBef>
                <a:spcPts val="0"/>
              </a:spcBef>
              <a:spcAft>
                <a:spcPts val="600"/>
              </a:spcAft>
            </a:pPr>
            <a:r>
              <a:rPr lang="es-ES_tradnl" dirty="0" smtClean="0">
                <a:solidFill>
                  <a:schemeClr val="tx1"/>
                </a:solidFill>
              </a:rPr>
              <a:t>Los organismos bilaterales y de ejecución presentarán los informes de culminación de proyectos de los acuerdos plurianuales ante la segunda reunión del año (Decisión 68/6)</a:t>
            </a:r>
          </a:p>
          <a:p>
            <a:pPr>
              <a:lnSpc>
                <a:spcPct val="120000"/>
              </a:lnSpc>
              <a:spcBef>
                <a:spcPts val="0"/>
              </a:spcBef>
              <a:spcAft>
                <a:spcPts val="600"/>
              </a:spcAft>
            </a:pPr>
            <a:r>
              <a:rPr lang="es-ES_tradnl" dirty="0" smtClean="0">
                <a:solidFill>
                  <a:schemeClr val="tx1"/>
                </a:solidFill>
              </a:rPr>
              <a:t>Continuarán mejorando la facilidad de uso de la base de datos de los acuerdos plurianuales con miras a los Planes de gestión de eliminación de los HCFC y lo presentarán a la 70ª reunión (Decisión 68/7).</a:t>
            </a:r>
          </a:p>
          <a:p>
            <a:pPr>
              <a:lnSpc>
                <a:spcPct val="120000"/>
              </a:lnSpc>
              <a:spcBef>
                <a:spcPts val="0"/>
              </a:spcBef>
              <a:spcAft>
                <a:spcPts val="600"/>
              </a:spcAft>
            </a:pPr>
            <a:r>
              <a:rPr lang="es-ES_tradnl" dirty="0" smtClean="0">
                <a:solidFill>
                  <a:schemeClr val="tx1"/>
                </a:solidFill>
              </a:rPr>
              <a:t>Se ha aprobado el programa de trabajo para la supervisión y evaluación para 2013 (Decisión 68/9), incluida la evaluación de los inhaladores de dosis medida, el estudio teórico sobre los fondos preliminares para los Planes de gestión de eliminación de los HCFC (mandato aprobado por la Decisión 69/12) y una mejora de los sistemas de notificación electrónica en línea atinente a tales acuerdos plurianuales</a:t>
            </a:r>
          </a:p>
          <a:p>
            <a:pPr>
              <a:lnSpc>
                <a:spcPct val="120000"/>
              </a:lnSpc>
              <a:spcBef>
                <a:spcPts val="0"/>
              </a:spcBef>
              <a:spcAft>
                <a:spcPts val="600"/>
              </a:spcAft>
            </a:pPr>
            <a:r>
              <a:rPr lang="es-ES_tradnl" dirty="0" smtClean="0">
                <a:solidFill>
                  <a:schemeClr val="tx1"/>
                </a:solidFill>
              </a:rPr>
              <a:t>Informe de evaluación final sobre proyectos de acuerdo plurianual (Decisión 69/11)</a:t>
            </a:r>
          </a:p>
        </p:txBody>
      </p:sp>
      <p:sp>
        <p:nvSpPr>
          <p:cNvPr id="4" name="Slide Number Placeholder 3"/>
          <p:cNvSpPr>
            <a:spLocks noGrp="1"/>
          </p:cNvSpPr>
          <p:nvPr>
            <p:ph type="sldNum" sz="quarter" idx="11"/>
          </p:nvPr>
        </p:nvSpPr>
        <p:spPr/>
        <p:txBody>
          <a:bodyPr/>
          <a:lstStyle/>
          <a:p>
            <a:fld id="{7EA245DC-AC2A-4786-B9FE-028DADB6141E}" type="slidenum">
              <a:rPr lang="es-ES_tradnl" altLang="en-US" smtClean="0"/>
              <a:pPr/>
              <a:t>22</a:t>
            </a:fld>
            <a:endParaRPr lang="es-ES_tradnl" altLang="en-US" dirty="0"/>
          </a:p>
        </p:txBody>
      </p:sp>
    </p:spTree>
    <p:extLst>
      <p:ext uri="{BB962C8B-B14F-4D97-AF65-F5344CB8AC3E}">
        <p14:creationId xmlns:p14="http://schemas.microsoft.com/office/powerpoint/2010/main" val="833756185"/>
      </p:ext>
    </p:extLst>
  </p:cSld>
  <p:clrMapOvr>
    <a:masterClrMapping/>
  </p:clrMapOvr>
  <p:transition spd="slow">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8888" y="1196752"/>
            <a:ext cx="7345560" cy="648071"/>
          </a:xfrm>
        </p:spPr>
        <p:txBody>
          <a:bodyPr/>
          <a:lstStyle/>
          <a:p>
            <a:pPr lvl="0">
              <a:lnSpc>
                <a:spcPct val="85000"/>
              </a:lnSpc>
            </a:pPr>
            <a:r>
              <a:rPr lang="es-ES_tradnl" dirty="0" smtClean="0">
                <a:solidFill>
                  <a:schemeClr val="tx1"/>
                </a:solidFill>
              </a:rPr>
              <a:t>Proceso de selección para el cargo de Director (Decisión 69/26)</a:t>
            </a:r>
            <a:endParaRPr lang="es-ES_tradnl" sz="2800" dirty="0">
              <a:solidFill>
                <a:schemeClr val="tx1"/>
              </a:solidFill>
            </a:endParaRPr>
          </a:p>
        </p:txBody>
      </p:sp>
      <p:sp>
        <p:nvSpPr>
          <p:cNvPr id="3" name="Content Placeholder 2"/>
          <p:cNvSpPr>
            <a:spLocks noGrp="1"/>
          </p:cNvSpPr>
          <p:nvPr>
            <p:ph idx="1"/>
          </p:nvPr>
        </p:nvSpPr>
        <p:spPr>
          <a:xfrm>
            <a:off x="323528" y="1916832"/>
            <a:ext cx="8496944" cy="5256584"/>
          </a:xfrm>
        </p:spPr>
        <p:txBody>
          <a:bodyPr/>
          <a:lstStyle/>
          <a:p>
            <a:pPr>
              <a:lnSpc>
                <a:spcPct val="120000"/>
              </a:lnSpc>
            </a:pPr>
            <a:r>
              <a:rPr lang="es-ES_tradnl" sz="2000" dirty="0" smtClean="0">
                <a:solidFill>
                  <a:schemeClr val="bg2">
                    <a:lumMod val="50000"/>
                  </a:schemeClr>
                </a:solidFill>
              </a:rPr>
              <a:t>Cuestión abordada en las Reuniones 67ª, 68ª y 69ª</a:t>
            </a:r>
          </a:p>
          <a:p>
            <a:pPr>
              <a:lnSpc>
                <a:spcPct val="120000"/>
              </a:lnSpc>
            </a:pPr>
            <a:r>
              <a:rPr lang="es-ES_tradnl" sz="2000" dirty="0" smtClean="0">
                <a:solidFill>
                  <a:schemeClr val="bg2">
                    <a:lumMod val="50000"/>
                  </a:schemeClr>
                </a:solidFill>
              </a:rPr>
              <a:t>Anuncio de puesto vacante aprobado por el Comité Ejecutivo </a:t>
            </a:r>
            <a:r>
              <a:rPr lang="es-ES_tradnl" sz="1800" dirty="0" smtClean="0">
                <a:solidFill>
                  <a:schemeClr val="bg2">
                    <a:lumMod val="50000"/>
                  </a:schemeClr>
                </a:solidFill>
              </a:rPr>
              <a:t>(fecha límite para admisión de las solicitudes: 24 de abril de 2013)</a:t>
            </a:r>
          </a:p>
          <a:p>
            <a:pPr>
              <a:lnSpc>
                <a:spcPct val="120000"/>
              </a:lnSpc>
            </a:pPr>
            <a:r>
              <a:rPr lang="es-ES_tradnl" sz="2000" dirty="0" smtClean="0">
                <a:solidFill>
                  <a:schemeClr val="bg2">
                    <a:lumMod val="50000"/>
                  </a:schemeClr>
                </a:solidFill>
              </a:rPr>
              <a:t>Selección de la mesa aprobada por el Comité Ejecutivo:</a:t>
            </a:r>
          </a:p>
          <a:p>
            <a:pPr lvl="1">
              <a:lnSpc>
                <a:spcPct val="120000"/>
              </a:lnSpc>
            </a:pPr>
            <a:r>
              <a:rPr lang="es-ES_tradnl" sz="1800" dirty="0" smtClean="0">
                <a:solidFill>
                  <a:schemeClr val="bg2">
                    <a:lumMod val="50000"/>
                  </a:schemeClr>
                </a:solidFill>
              </a:rPr>
              <a:t>6 miembros integrantes – en igual número de países del artículo 5 y de otros ajenos al mismo</a:t>
            </a:r>
          </a:p>
          <a:p>
            <a:pPr lvl="1">
              <a:lnSpc>
                <a:spcPct val="120000"/>
              </a:lnSpc>
            </a:pPr>
            <a:r>
              <a:rPr lang="es-ES_tradnl" sz="1800" dirty="0" smtClean="0">
                <a:solidFill>
                  <a:schemeClr val="bg2">
                    <a:lumMod val="50000"/>
                  </a:schemeClr>
                </a:solidFill>
              </a:rPr>
              <a:t>2 representantes del PNUMA</a:t>
            </a:r>
          </a:p>
          <a:p>
            <a:pPr lvl="1">
              <a:lnSpc>
                <a:spcPct val="120000"/>
              </a:lnSpc>
            </a:pPr>
            <a:r>
              <a:rPr lang="es-ES_tradnl" sz="1800" dirty="0" smtClean="0">
                <a:solidFill>
                  <a:schemeClr val="bg2">
                    <a:lumMod val="50000"/>
                  </a:schemeClr>
                </a:solidFill>
              </a:rPr>
              <a:t>Copresidencia entre el RU (Presidente del Comité Ejecutivo) y el PNUMA</a:t>
            </a:r>
          </a:p>
          <a:p>
            <a:pPr>
              <a:lnSpc>
                <a:spcPct val="120000"/>
              </a:lnSpc>
            </a:pPr>
            <a:r>
              <a:rPr lang="es-ES_tradnl" sz="2000" dirty="0" smtClean="0">
                <a:solidFill>
                  <a:schemeClr val="bg2">
                    <a:lumMod val="50000"/>
                  </a:schemeClr>
                </a:solidFill>
              </a:rPr>
              <a:t>Mesa de selección para trabajar en los periodos entre sesiones en asuntos de su competencia que informará sobre la marcha de las actividades a la 70ª Reunión del Comité Ejecutivo a celebrar en Bangkok</a:t>
            </a:r>
            <a:endParaRPr lang="es-ES_tradnl" dirty="0"/>
          </a:p>
        </p:txBody>
      </p:sp>
      <p:sp>
        <p:nvSpPr>
          <p:cNvPr id="4" name="Date Placeholder 3"/>
          <p:cNvSpPr>
            <a:spLocks noGrp="1"/>
          </p:cNvSpPr>
          <p:nvPr>
            <p:ph type="dt" sz="half" idx="10"/>
          </p:nvPr>
        </p:nvSpPr>
        <p:spPr/>
        <p:txBody>
          <a:bodyPr/>
          <a:lstStyle/>
          <a:p>
            <a:fld id="{6E663486-5295-418E-A8FD-12987323C8B9}" type="datetime1">
              <a:rPr lang="es-ES_tradnl" altLang="en-US" smtClean="0"/>
              <a:pPr/>
              <a:t>11/06/2013</a:t>
            </a:fld>
            <a:endParaRPr lang="es-ES_tradnl" altLang="en-US" dirty="0"/>
          </a:p>
        </p:txBody>
      </p:sp>
      <p:sp>
        <p:nvSpPr>
          <p:cNvPr id="5" name="Slide Number Placeholder 4"/>
          <p:cNvSpPr>
            <a:spLocks noGrp="1"/>
          </p:cNvSpPr>
          <p:nvPr>
            <p:ph type="sldNum" sz="quarter" idx="11"/>
          </p:nvPr>
        </p:nvSpPr>
        <p:spPr/>
        <p:txBody>
          <a:bodyPr/>
          <a:lstStyle/>
          <a:p>
            <a:fld id="{7EA245DC-AC2A-4786-B9FE-028DADB6141E}" type="slidenum">
              <a:rPr lang="es-ES_tradnl" altLang="en-US" smtClean="0"/>
              <a:pPr/>
              <a:t>23</a:t>
            </a:fld>
            <a:endParaRPr lang="es-ES_tradnl" altLang="en-US" dirty="0"/>
          </a:p>
        </p:txBody>
      </p:sp>
    </p:spTree>
    <p:extLst>
      <p:ext uri="{BB962C8B-B14F-4D97-AF65-F5344CB8AC3E}">
        <p14:creationId xmlns:p14="http://schemas.microsoft.com/office/powerpoint/2010/main" val="1442722187"/>
      </p:ext>
    </p:extLst>
  </p:cSld>
  <p:clrMapOvr>
    <a:masterClrMapping/>
  </p:clrMapOvr>
  <p:transition spd="slow">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980728"/>
            <a:ext cx="7704856" cy="504056"/>
          </a:xfrm>
        </p:spPr>
        <p:txBody>
          <a:bodyPr/>
          <a:lstStyle/>
          <a:p>
            <a:pPr lvl="0">
              <a:lnSpc>
                <a:spcPct val="85000"/>
              </a:lnSpc>
            </a:pPr>
            <a:r>
              <a:rPr lang="es-ES_tradnl" dirty="0" smtClean="0">
                <a:solidFill>
                  <a:schemeClr val="bg2">
                    <a:lumMod val="50000"/>
                  </a:schemeClr>
                </a:solidFill>
              </a:rPr>
              <a:t>Próximas reuniones del Comité Ejecutivo</a:t>
            </a:r>
            <a:endParaRPr lang="es-ES_tradnl" dirty="0">
              <a:solidFill>
                <a:schemeClr val="bg2">
                  <a:lumMod val="50000"/>
                </a:schemeClr>
              </a:solidFill>
            </a:endParaRPr>
          </a:p>
        </p:txBody>
      </p:sp>
      <p:sp>
        <p:nvSpPr>
          <p:cNvPr id="3" name="Content Placeholder 2"/>
          <p:cNvSpPr>
            <a:spLocks noGrp="1"/>
          </p:cNvSpPr>
          <p:nvPr>
            <p:ph idx="1"/>
          </p:nvPr>
        </p:nvSpPr>
        <p:spPr>
          <a:xfrm>
            <a:off x="1259632" y="1412776"/>
            <a:ext cx="7489576" cy="5445224"/>
          </a:xfrm>
        </p:spPr>
        <p:txBody>
          <a:bodyPr/>
          <a:lstStyle/>
          <a:p>
            <a:pPr lvl="1">
              <a:lnSpc>
                <a:spcPct val="100000"/>
              </a:lnSpc>
            </a:pPr>
            <a:r>
              <a:rPr lang="es-ES_tradnl" sz="1500" dirty="0" smtClean="0">
                <a:solidFill>
                  <a:schemeClr val="bg2">
                    <a:lumMod val="50000"/>
                  </a:schemeClr>
                </a:solidFill>
              </a:rPr>
              <a:t>70ª Reunión, Bangkok, 1 a 5 de julio de 2013 (Decisión 69/29)</a:t>
            </a:r>
          </a:p>
          <a:p>
            <a:pPr lvl="1">
              <a:lnSpc>
                <a:spcPct val="100000"/>
              </a:lnSpc>
            </a:pPr>
            <a:r>
              <a:rPr lang="es-ES_tradnl" sz="1500" dirty="0" smtClean="0">
                <a:solidFill>
                  <a:schemeClr val="bg2">
                    <a:lumMod val="50000"/>
                  </a:schemeClr>
                </a:solidFill>
              </a:rPr>
              <a:t>71ª Reunión, Montreal, 2 a 6 de diciembre de 2013 (Decisión 69/29)</a:t>
            </a:r>
          </a:p>
          <a:p>
            <a:pPr lvl="1">
              <a:lnSpc>
                <a:spcPct val="100000"/>
              </a:lnSpc>
            </a:pPr>
            <a:endParaRPr lang="es-ES_tradnl" sz="1500" dirty="0" smtClean="0">
              <a:solidFill>
                <a:schemeClr val="bg2">
                  <a:lumMod val="50000"/>
                </a:schemeClr>
              </a:solidFill>
            </a:endParaRPr>
          </a:p>
          <a:p>
            <a:pPr lvl="1">
              <a:lnSpc>
                <a:spcPct val="100000"/>
              </a:lnSpc>
            </a:pPr>
            <a:r>
              <a:rPr lang="es-ES_tradnl" sz="1500" dirty="0" smtClean="0">
                <a:solidFill>
                  <a:schemeClr val="bg2">
                    <a:lumMod val="50000"/>
                  </a:schemeClr>
                </a:solidFill>
              </a:rPr>
              <a:t>Reducción al mínimo de los efectos climáticos adversos de la eliminación de HCFC en el sector de servicio y mantenimiento de equipos de refrigeración (Decisión 68/11) (70ª Reunión)</a:t>
            </a:r>
          </a:p>
          <a:p>
            <a:pPr lvl="1">
              <a:lnSpc>
                <a:spcPct val="100000"/>
              </a:lnSpc>
            </a:pPr>
            <a:r>
              <a:rPr lang="es-ES_tradnl" sz="1500" dirty="0" smtClean="0">
                <a:solidFill>
                  <a:schemeClr val="bg2">
                    <a:lumMod val="50000"/>
                  </a:schemeClr>
                </a:solidFill>
              </a:rPr>
              <a:t>Directrices para la preparación de proyectos de Planes de gestión de eliminación de los HCFC para la etapa II, incluida la opción para la reducción del 35% para 2020 y la eliminación definitiva (Decisiones 66/5 y 69/22) (70ª Reunión) </a:t>
            </a:r>
          </a:p>
          <a:p>
            <a:pPr lvl="1">
              <a:lnSpc>
                <a:spcPct val="100000"/>
              </a:lnSpc>
            </a:pPr>
            <a:r>
              <a:rPr lang="es-ES_tradnl" sz="1500" dirty="0" smtClean="0">
                <a:solidFill>
                  <a:schemeClr val="bg2">
                    <a:lumMod val="50000"/>
                  </a:schemeClr>
                </a:solidFill>
              </a:rPr>
              <a:t>Directivas para la etapa II de los Planes de gestión de eliminación de los HCFC: umbrales de rentabilidad, conversiones de segunda etapa, sector de servicio y mantenimiento (Reuniones 70ª y 71ª)</a:t>
            </a:r>
          </a:p>
          <a:p>
            <a:pPr lvl="1">
              <a:lnSpc>
                <a:spcPct val="100000"/>
              </a:lnSpc>
            </a:pPr>
            <a:r>
              <a:rPr lang="es-ES_tradnl" sz="1500" dirty="0" smtClean="0">
                <a:solidFill>
                  <a:schemeClr val="bg2">
                    <a:lumMod val="50000"/>
                  </a:schemeClr>
                </a:solidFill>
              </a:rPr>
              <a:t>Informe sobre los avances alcanzados y las experiencias obtenidas de los proyectos de demostración para la eliminación de las SAO no deseadas (Decisión 64/50) (70ª Reunión).</a:t>
            </a:r>
          </a:p>
          <a:p>
            <a:pPr lvl="1">
              <a:lnSpc>
                <a:spcPct val="100000"/>
              </a:lnSpc>
            </a:pPr>
            <a:r>
              <a:rPr lang="es-ES_tradnl" sz="1500" dirty="0" smtClean="0">
                <a:solidFill>
                  <a:schemeClr val="bg2">
                    <a:lumMod val="50000"/>
                  </a:schemeClr>
                </a:solidFill>
              </a:rPr>
              <a:t>Examen del funcionamiento del Comité Ejecutivo – opción de dos reuniones sin proceso de aprobación entre periodos de sesiones (Decisión 69/25) (70ª Reunión)</a:t>
            </a:r>
          </a:p>
          <a:p>
            <a:pPr lvl="1">
              <a:lnSpc>
                <a:spcPct val="100000"/>
              </a:lnSpc>
            </a:pPr>
            <a:r>
              <a:rPr lang="es-ES_tradnl" sz="1500" dirty="0" smtClean="0">
                <a:solidFill>
                  <a:schemeClr val="bg2">
                    <a:lumMod val="50000"/>
                  </a:schemeClr>
                </a:solidFill>
              </a:rPr>
              <a:t>Informe de la Mesa de Selección del proceso de contratación para el cargo de Oficial superior (Decisión 69/26 g)) (70ª Reunión).</a:t>
            </a:r>
          </a:p>
          <a:p>
            <a:pPr marL="0" lvl="0" indent="0">
              <a:lnSpc>
                <a:spcPct val="100000"/>
              </a:lnSpc>
              <a:buNone/>
            </a:pPr>
            <a:endParaRPr lang="es-ES_tradnl" sz="1500" dirty="0"/>
          </a:p>
        </p:txBody>
      </p:sp>
      <p:sp>
        <p:nvSpPr>
          <p:cNvPr id="4" name="Date Placeholder 3"/>
          <p:cNvSpPr>
            <a:spLocks noGrp="1"/>
          </p:cNvSpPr>
          <p:nvPr>
            <p:ph type="dt" sz="half" idx="10"/>
          </p:nvPr>
        </p:nvSpPr>
        <p:spPr/>
        <p:txBody>
          <a:bodyPr/>
          <a:lstStyle/>
          <a:p>
            <a:fld id="{6E663486-5295-418E-A8FD-12987323C8B9}" type="datetime1">
              <a:rPr lang="es-ES_tradnl" altLang="en-US" smtClean="0"/>
              <a:pPr/>
              <a:t>11/06/2013</a:t>
            </a:fld>
            <a:endParaRPr lang="es-ES_tradnl" altLang="en-US" dirty="0"/>
          </a:p>
        </p:txBody>
      </p:sp>
      <p:sp>
        <p:nvSpPr>
          <p:cNvPr id="5" name="Slide Number Placeholder 4"/>
          <p:cNvSpPr>
            <a:spLocks noGrp="1"/>
          </p:cNvSpPr>
          <p:nvPr>
            <p:ph type="sldNum" sz="quarter" idx="11"/>
          </p:nvPr>
        </p:nvSpPr>
        <p:spPr/>
        <p:txBody>
          <a:bodyPr/>
          <a:lstStyle/>
          <a:p>
            <a:fld id="{7EA245DC-AC2A-4786-B9FE-028DADB6141E}" type="slidenum">
              <a:rPr lang="es-ES_tradnl" altLang="en-US" smtClean="0"/>
              <a:pPr/>
              <a:t>24</a:t>
            </a:fld>
            <a:endParaRPr lang="es-ES_tradnl" altLang="en-US" dirty="0"/>
          </a:p>
        </p:txBody>
      </p:sp>
    </p:spTree>
    <p:extLst>
      <p:ext uri="{BB962C8B-B14F-4D97-AF65-F5344CB8AC3E}">
        <p14:creationId xmlns:p14="http://schemas.microsoft.com/office/powerpoint/2010/main" val="1427474138"/>
      </p:ext>
    </p:extLst>
  </p:cSld>
  <p:clrMapOvr>
    <a:masterClrMapping/>
  </p:clrMapOvr>
  <p:transition spd="slow">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268760"/>
            <a:ext cx="7704856" cy="504056"/>
          </a:xfrm>
        </p:spPr>
        <p:txBody>
          <a:bodyPr/>
          <a:lstStyle/>
          <a:p>
            <a:pPr lvl="0">
              <a:lnSpc>
                <a:spcPct val="85000"/>
              </a:lnSpc>
            </a:pPr>
            <a:r>
              <a:rPr lang="es-ES_tradnl" dirty="0" smtClean="0">
                <a:solidFill>
                  <a:schemeClr val="bg2">
                    <a:lumMod val="50000"/>
                  </a:schemeClr>
                </a:solidFill>
              </a:rPr>
              <a:t>Asuntos para especial atención por parte de los países del Articulo 5 y las agencias de implementación </a:t>
            </a:r>
            <a:endParaRPr lang="es-ES_tradnl" dirty="0">
              <a:solidFill>
                <a:schemeClr val="bg2">
                  <a:lumMod val="50000"/>
                </a:schemeClr>
              </a:solidFill>
            </a:endParaRPr>
          </a:p>
        </p:txBody>
      </p:sp>
      <p:sp>
        <p:nvSpPr>
          <p:cNvPr id="3" name="Content Placeholder 2"/>
          <p:cNvSpPr>
            <a:spLocks noGrp="1"/>
          </p:cNvSpPr>
          <p:nvPr>
            <p:ph idx="1"/>
          </p:nvPr>
        </p:nvSpPr>
        <p:spPr>
          <a:xfrm>
            <a:off x="1115616" y="2132856"/>
            <a:ext cx="7489576" cy="5445224"/>
          </a:xfrm>
        </p:spPr>
        <p:txBody>
          <a:bodyPr/>
          <a:lstStyle/>
          <a:p>
            <a:pPr>
              <a:lnSpc>
                <a:spcPct val="100000"/>
              </a:lnSpc>
            </a:pPr>
            <a:r>
              <a:rPr lang="es-ES_tradnl" sz="2400" dirty="0" smtClean="0">
                <a:solidFill>
                  <a:schemeClr val="bg2">
                    <a:lumMod val="50000"/>
                  </a:schemeClr>
                </a:solidFill>
              </a:rPr>
              <a:t>Fiabilidad de los datos</a:t>
            </a:r>
          </a:p>
          <a:p>
            <a:pPr>
              <a:lnSpc>
                <a:spcPct val="100000"/>
              </a:lnSpc>
            </a:pPr>
            <a:r>
              <a:rPr lang="en-CA" sz="2400" dirty="0" err="1" smtClean="0">
                <a:solidFill>
                  <a:schemeClr val="bg2">
                    <a:lumMod val="50000"/>
                  </a:schemeClr>
                </a:solidFill>
              </a:rPr>
              <a:t>Contenido</a:t>
            </a:r>
            <a:r>
              <a:rPr lang="en-CA" sz="2400" dirty="0" smtClean="0">
                <a:solidFill>
                  <a:schemeClr val="bg2">
                    <a:lumMod val="50000"/>
                  </a:schemeClr>
                </a:solidFill>
              </a:rPr>
              <a:t> y </a:t>
            </a:r>
            <a:r>
              <a:rPr lang="en-CA" sz="2400" dirty="0" err="1" smtClean="0">
                <a:solidFill>
                  <a:schemeClr val="bg2">
                    <a:lumMod val="50000"/>
                  </a:schemeClr>
                </a:solidFill>
              </a:rPr>
              <a:t>cumplimiento</a:t>
            </a:r>
            <a:r>
              <a:rPr lang="en-CA" sz="2400" dirty="0" smtClean="0">
                <a:solidFill>
                  <a:schemeClr val="bg2">
                    <a:lumMod val="50000"/>
                  </a:schemeClr>
                </a:solidFill>
              </a:rPr>
              <a:t> de </a:t>
            </a:r>
            <a:r>
              <a:rPr lang="en-CA" sz="2400" dirty="0" err="1" smtClean="0">
                <a:solidFill>
                  <a:schemeClr val="bg2">
                    <a:lumMod val="50000"/>
                  </a:schemeClr>
                </a:solidFill>
              </a:rPr>
              <a:t>las</a:t>
            </a:r>
            <a:r>
              <a:rPr lang="en-CA" sz="2400" dirty="0" smtClean="0">
                <a:solidFill>
                  <a:schemeClr val="bg2">
                    <a:lumMod val="50000"/>
                  </a:schemeClr>
                </a:solidFill>
              </a:rPr>
              <a:t> </a:t>
            </a:r>
            <a:r>
              <a:rPr lang="en-CA" sz="2400" dirty="0" err="1" smtClean="0">
                <a:solidFill>
                  <a:schemeClr val="bg2">
                    <a:lumMod val="50000"/>
                  </a:schemeClr>
                </a:solidFill>
              </a:rPr>
              <a:t>politicas</a:t>
            </a:r>
            <a:r>
              <a:rPr lang="en-CA" sz="2400" dirty="0" smtClean="0">
                <a:solidFill>
                  <a:schemeClr val="bg2">
                    <a:lumMod val="50000"/>
                  </a:schemeClr>
                </a:solidFill>
              </a:rPr>
              <a:t> </a:t>
            </a:r>
            <a:r>
              <a:rPr lang="en-CA" sz="2400" dirty="0" err="1" smtClean="0">
                <a:solidFill>
                  <a:schemeClr val="bg2">
                    <a:lumMod val="50000"/>
                  </a:schemeClr>
                </a:solidFill>
              </a:rPr>
              <a:t>actuales</a:t>
            </a:r>
            <a:r>
              <a:rPr lang="en-CA" sz="2400" dirty="0" smtClean="0">
                <a:solidFill>
                  <a:schemeClr val="bg2">
                    <a:lumMod val="50000"/>
                  </a:schemeClr>
                </a:solidFill>
              </a:rPr>
              <a:t> en </a:t>
            </a:r>
            <a:r>
              <a:rPr lang="en-CA" sz="2400" dirty="0" err="1" smtClean="0">
                <a:solidFill>
                  <a:schemeClr val="bg2">
                    <a:lumMod val="50000"/>
                  </a:schemeClr>
                </a:solidFill>
              </a:rPr>
              <a:t>las</a:t>
            </a:r>
            <a:r>
              <a:rPr lang="en-CA" sz="2400" dirty="0" smtClean="0">
                <a:solidFill>
                  <a:schemeClr val="bg2">
                    <a:lumMod val="50000"/>
                  </a:schemeClr>
                </a:solidFill>
              </a:rPr>
              <a:t> solicitudes de </a:t>
            </a:r>
            <a:r>
              <a:rPr lang="en-CA" sz="2400" dirty="0" err="1" smtClean="0">
                <a:solidFill>
                  <a:schemeClr val="bg2">
                    <a:lumMod val="50000"/>
                  </a:schemeClr>
                </a:solidFill>
              </a:rPr>
              <a:t>fondos</a:t>
            </a:r>
            <a:r>
              <a:rPr lang="en-CA" sz="2400" dirty="0" smtClean="0">
                <a:solidFill>
                  <a:schemeClr val="bg2">
                    <a:lumMod val="50000"/>
                  </a:schemeClr>
                </a:solidFill>
              </a:rPr>
              <a:t> </a:t>
            </a:r>
            <a:r>
              <a:rPr lang="en-CA" sz="2400" dirty="0" err="1" smtClean="0">
                <a:solidFill>
                  <a:schemeClr val="bg2">
                    <a:lumMod val="50000"/>
                  </a:schemeClr>
                </a:solidFill>
              </a:rPr>
              <a:t>para</a:t>
            </a:r>
            <a:r>
              <a:rPr lang="en-CA" sz="2400" dirty="0" smtClean="0">
                <a:solidFill>
                  <a:schemeClr val="bg2">
                    <a:lumMod val="50000"/>
                  </a:schemeClr>
                </a:solidFill>
              </a:rPr>
              <a:t> </a:t>
            </a:r>
            <a:r>
              <a:rPr lang="en-CA" sz="2400" dirty="0" err="1" smtClean="0">
                <a:solidFill>
                  <a:schemeClr val="bg2">
                    <a:lumMod val="50000"/>
                  </a:schemeClr>
                </a:solidFill>
              </a:rPr>
              <a:t>futuros</a:t>
            </a:r>
            <a:r>
              <a:rPr lang="en-CA" sz="2400" dirty="0" smtClean="0">
                <a:solidFill>
                  <a:schemeClr val="bg2">
                    <a:lumMod val="50000"/>
                  </a:schemeClr>
                </a:solidFill>
              </a:rPr>
              <a:t> </a:t>
            </a:r>
            <a:r>
              <a:rPr lang="en-CA" sz="2400" dirty="0" err="1" smtClean="0">
                <a:solidFill>
                  <a:schemeClr val="bg2">
                    <a:lumMod val="50000"/>
                  </a:schemeClr>
                </a:solidFill>
              </a:rPr>
              <a:t>tramos</a:t>
            </a:r>
            <a:r>
              <a:rPr lang="en-CA" sz="2400" dirty="0" smtClean="0">
                <a:solidFill>
                  <a:schemeClr val="bg2">
                    <a:lumMod val="50000"/>
                  </a:schemeClr>
                </a:solidFill>
              </a:rPr>
              <a:t> </a:t>
            </a:r>
            <a:endParaRPr lang="en-CA" sz="2400" dirty="0">
              <a:solidFill>
                <a:schemeClr val="bg2">
                  <a:lumMod val="50000"/>
                </a:schemeClr>
              </a:solidFill>
            </a:endParaRPr>
          </a:p>
          <a:p>
            <a:pPr>
              <a:lnSpc>
                <a:spcPct val="100000"/>
              </a:lnSpc>
            </a:pPr>
            <a:r>
              <a:rPr lang="en-CA" sz="2400" dirty="0" err="1" smtClean="0">
                <a:solidFill>
                  <a:schemeClr val="bg2">
                    <a:lumMod val="50000"/>
                  </a:schemeClr>
                </a:solidFill>
              </a:rPr>
              <a:t>Estrategia</a:t>
            </a:r>
            <a:r>
              <a:rPr lang="en-CA" sz="2400" dirty="0" smtClean="0">
                <a:solidFill>
                  <a:schemeClr val="bg2">
                    <a:lumMod val="50000"/>
                  </a:schemeClr>
                </a:solidFill>
              </a:rPr>
              <a:t> </a:t>
            </a:r>
            <a:r>
              <a:rPr lang="en-CA" sz="2400" dirty="0" err="1" smtClean="0">
                <a:solidFill>
                  <a:schemeClr val="bg2">
                    <a:lumMod val="50000"/>
                  </a:schemeClr>
                </a:solidFill>
              </a:rPr>
              <a:t>para</a:t>
            </a:r>
            <a:r>
              <a:rPr lang="en-CA" sz="2400" dirty="0" smtClean="0">
                <a:solidFill>
                  <a:schemeClr val="bg2">
                    <a:lumMod val="50000"/>
                  </a:schemeClr>
                </a:solidFill>
              </a:rPr>
              <a:t> el sector de </a:t>
            </a:r>
            <a:r>
              <a:rPr lang="en-CA" sz="2400" dirty="0" err="1" smtClean="0">
                <a:solidFill>
                  <a:schemeClr val="bg2">
                    <a:lumMod val="50000"/>
                  </a:schemeClr>
                </a:solidFill>
              </a:rPr>
              <a:t>servicio</a:t>
            </a:r>
            <a:r>
              <a:rPr lang="en-CA" sz="2400" dirty="0" smtClean="0">
                <a:solidFill>
                  <a:schemeClr val="bg2">
                    <a:lumMod val="50000"/>
                  </a:schemeClr>
                </a:solidFill>
              </a:rPr>
              <a:t> en </a:t>
            </a:r>
            <a:r>
              <a:rPr lang="en-CA" sz="2400" dirty="0" err="1" smtClean="0">
                <a:solidFill>
                  <a:schemeClr val="bg2">
                    <a:lumMod val="50000"/>
                  </a:schemeClr>
                </a:solidFill>
              </a:rPr>
              <a:t>refrigeracion</a:t>
            </a:r>
            <a:endParaRPr lang="en-CA" sz="2400" dirty="0">
              <a:solidFill>
                <a:schemeClr val="bg2">
                  <a:lumMod val="50000"/>
                </a:schemeClr>
              </a:solidFill>
            </a:endParaRPr>
          </a:p>
          <a:p>
            <a:pPr>
              <a:lnSpc>
                <a:spcPct val="100000"/>
              </a:lnSpc>
            </a:pPr>
            <a:endParaRPr lang="es-ES_tradnl" sz="1900" dirty="0" smtClean="0">
              <a:solidFill>
                <a:schemeClr val="bg2">
                  <a:lumMod val="50000"/>
                </a:schemeClr>
              </a:solidFill>
            </a:endParaRPr>
          </a:p>
          <a:p>
            <a:pPr marL="0" lvl="0" indent="0">
              <a:lnSpc>
                <a:spcPct val="100000"/>
              </a:lnSpc>
              <a:buNone/>
            </a:pPr>
            <a:endParaRPr lang="es-ES_tradnl" sz="1500" dirty="0"/>
          </a:p>
        </p:txBody>
      </p:sp>
      <p:sp>
        <p:nvSpPr>
          <p:cNvPr id="4" name="Date Placeholder 3"/>
          <p:cNvSpPr>
            <a:spLocks noGrp="1"/>
          </p:cNvSpPr>
          <p:nvPr>
            <p:ph type="dt" sz="half" idx="10"/>
          </p:nvPr>
        </p:nvSpPr>
        <p:spPr/>
        <p:txBody>
          <a:bodyPr/>
          <a:lstStyle/>
          <a:p>
            <a:fld id="{6E663486-5295-418E-A8FD-12987323C8B9}" type="datetime1">
              <a:rPr lang="es-ES_tradnl" altLang="en-US" smtClean="0"/>
              <a:pPr/>
              <a:t>11/06/2013</a:t>
            </a:fld>
            <a:endParaRPr lang="es-ES_tradnl" altLang="en-US" dirty="0"/>
          </a:p>
        </p:txBody>
      </p:sp>
      <p:sp>
        <p:nvSpPr>
          <p:cNvPr id="5" name="Slide Number Placeholder 4"/>
          <p:cNvSpPr>
            <a:spLocks noGrp="1"/>
          </p:cNvSpPr>
          <p:nvPr>
            <p:ph type="sldNum" sz="quarter" idx="11"/>
          </p:nvPr>
        </p:nvSpPr>
        <p:spPr/>
        <p:txBody>
          <a:bodyPr/>
          <a:lstStyle/>
          <a:p>
            <a:fld id="{7EA245DC-AC2A-4786-B9FE-028DADB6141E}" type="slidenum">
              <a:rPr lang="es-ES_tradnl" altLang="en-US" smtClean="0"/>
              <a:pPr/>
              <a:t>25</a:t>
            </a:fld>
            <a:endParaRPr lang="es-ES_tradnl" altLang="en-US" dirty="0"/>
          </a:p>
        </p:txBody>
      </p:sp>
    </p:spTree>
    <p:extLst>
      <p:ext uri="{BB962C8B-B14F-4D97-AF65-F5344CB8AC3E}">
        <p14:creationId xmlns:p14="http://schemas.microsoft.com/office/powerpoint/2010/main" val="87134130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988840"/>
            <a:ext cx="8784976" cy="4869160"/>
          </a:xfrm>
        </p:spPr>
        <p:txBody>
          <a:bodyPr>
            <a:noAutofit/>
          </a:bodyPr>
          <a:lstStyle/>
          <a:p>
            <a:pPr>
              <a:lnSpc>
                <a:spcPct val="100000"/>
              </a:lnSpc>
            </a:pPr>
            <a:r>
              <a:rPr lang="es-ES_tradnl" sz="1400" dirty="0" smtClean="0">
                <a:solidFill>
                  <a:schemeClr val="tx1"/>
                </a:solidFill>
              </a:rPr>
              <a:t>Se han presentado 140 informes de datos para 2011 de los 144 previstos (96 %) a fechas de junio de 2013</a:t>
            </a:r>
          </a:p>
          <a:p>
            <a:pPr marL="266700" lvl="1" indent="-266700">
              <a:lnSpc>
                <a:spcPct val="100000"/>
              </a:lnSpc>
              <a:spcBef>
                <a:spcPct val="50000"/>
              </a:spcBef>
              <a:buBlip>
                <a:blip r:embed="rId4"/>
              </a:buBlip>
            </a:pPr>
            <a:r>
              <a:rPr lang="es-ES_tradnl" dirty="0" smtClean="0">
                <a:solidFill>
                  <a:schemeClr val="tx1"/>
                </a:solidFill>
              </a:rPr>
              <a:t>Se han presentado 81 informes  de datos para 2011 mediante el sistema de funcionamiento en Web</a:t>
            </a:r>
          </a:p>
          <a:p>
            <a:pPr marL="266700" lvl="1" indent="-266700">
              <a:lnSpc>
                <a:spcPct val="100000"/>
              </a:lnSpc>
              <a:spcBef>
                <a:spcPct val="50000"/>
              </a:spcBef>
              <a:buBlip>
                <a:blip r:embed="rId4"/>
              </a:buBlip>
            </a:pPr>
            <a:r>
              <a:rPr lang="es-ES_tradnl" dirty="0" smtClean="0">
                <a:solidFill>
                  <a:schemeClr val="tx1"/>
                </a:solidFill>
              </a:rPr>
              <a:t>Se han presentado 63 informes de datos para 2012 de los 144 previstos (44 %) a fechas de junio de 2013</a:t>
            </a:r>
          </a:p>
          <a:p>
            <a:pPr marL="266700" lvl="1" indent="-266700">
              <a:lnSpc>
                <a:spcPct val="100000"/>
              </a:lnSpc>
              <a:spcBef>
                <a:spcPct val="50000"/>
              </a:spcBef>
              <a:buBlip>
                <a:blip r:embed="rId4"/>
              </a:buBlip>
            </a:pPr>
            <a:r>
              <a:rPr lang="es-ES_tradnl" dirty="0" smtClean="0">
                <a:solidFill>
                  <a:schemeClr val="tx1"/>
                </a:solidFill>
              </a:rPr>
              <a:t>11 países de América Latina no han presentado datos para 2012: Antigua y Barbuda, Bahamas, </a:t>
            </a:r>
            <a:r>
              <a:rPr lang="es-ES_tradnl" b="1" dirty="0" smtClean="0">
                <a:solidFill>
                  <a:schemeClr val="tx1"/>
                </a:solidFill>
              </a:rPr>
              <a:t>Bolivia</a:t>
            </a:r>
            <a:r>
              <a:rPr lang="es-ES_tradnl" dirty="0" smtClean="0">
                <a:solidFill>
                  <a:schemeClr val="tx1"/>
                </a:solidFill>
              </a:rPr>
              <a:t>, </a:t>
            </a:r>
            <a:r>
              <a:rPr lang="es-ES_tradnl" b="1" dirty="0" smtClean="0">
                <a:solidFill>
                  <a:schemeClr val="tx1"/>
                </a:solidFill>
              </a:rPr>
              <a:t>Chile, Costa Rica</a:t>
            </a:r>
            <a:r>
              <a:rPr lang="es-ES_tradnl" dirty="0" smtClean="0">
                <a:solidFill>
                  <a:schemeClr val="tx1"/>
                </a:solidFill>
              </a:rPr>
              <a:t>, Dominica, Granada, Haití, </a:t>
            </a:r>
            <a:r>
              <a:rPr lang="es-ES_tradnl" b="1" dirty="0" smtClean="0">
                <a:solidFill>
                  <a:schemeClr val="tx1"/>
                </a:solidFill>
              </a:rPr>
              <a:t>Nicaragua</a:t>
            </a:r>
            <a:r>
              <a:rPr lang="es-ES_tradnl" dirty="0" smtClean="0">
                <a:solidFill>
                  <a:schemeClr val="tx1"/>
                </a:solidFill>
              </a:rPr>
              <a:t>, St. Kitts y Nevis, Suriname.</a:t>
            </a:r>
          </a:p>
          <a:p>
            <a:pPr marL="266700" lvl="1" indent="-266700">
              <a:lnSpc>
                <a:spcPct val="100000"/>
              </a:lnSpc>
              <a:spcBef>
                <a:spcPct val="50000"/>
              </a:spcBef>
              <a:buBlip>
                <a:blip r:embed="rId4"/>
              </a:buBlip>
            </a:pPr>
            <a:r>
              <a:rPr lang="es-ES_tradnl" dirty="0" smtClean="0">
                <a:solidFill>
                  <a:schemeClr val="tx1"/>
                </a:solidFill>
              </a:rPr>
              <a:t>El formato del informe de programa de país se simplificó aún más para la notificación de los datos de 2012 data  (Decisión 63/4) </a:t>
            </a:r>
          </a:p>
          <a:p>
            <a:pPr lvl="1">
              <a:lnSpc>
                <a:spcPct val="100000"/>
              </a:lnSpc>
            </a:pPr>
            <a:r>
              <a:rPr lang="es-ES_tradnl" dirty="0" smtClean="0">
                <a:solidFill>
                  <a:schemeClr val="tx1"/>
                </a:solidFill>
              </a:rPr>
              <a:t>Excluye los CFC, CTC y los halones e incluye el metilbromuro, </a:t>
            </a:r>
            <a:r>
              <a:rPr lang="es-ES_tradnl" dirty="0" smtClean="0">
                <a:solidFill>
                  <a:schemeClr val="bg2">
                    <a:lumMod val="50000"/>
                  </a:schemeClr>
                </a:solidFill>
              </a:rPr>
              <a:t>1,1,1-tricloroetano y </a:t>
            </a:r>
            <a:r>
              <a:rPr lang="es-ES_tradnl" dirty="0" smtClean="0">
                <a:solidFill>
                  <a:schemeClr val="tx1"/>
                </a:solidFill>
              </a:rPr>
              <a:t>HCFC que sean pertinentes</a:t>
            </a:r>
          </a:p>
          <a:p>
            <a:pPr>
              <a:lnSpc>
                <a:spcPct val="100000"/>
              </a:lnSpc>
            </a:pPr>
            <a:r>
              <a:rPr lang="es-ES_tradnl" sz="1400" dirty="0" smtClean="0">
                <a:solidFill>
                  <a:schemeClr val="tx1"/>
                </a:solidFill>
              </a:rPr>
              <a:t>En lo referente al año 2011 y años anteriores se utilizará el enlace:  </a:t>
            </a:r>
            <a:r>
              <a:rPr lang="es-ES_tradnl" sz="1400" dirty="0" smtClean="0">
                <a:solidFill>
                  <a:schemeClr val="tx1"/>
                </a:solidFill>
                <a:hlinkClick r:id="rId5"/>
              </a:rPr>
              <a:t>www.multilateralfund.org/cp</a:t>
            </a:r>
            <a:endParaRPr lang="es-ES_tradnl" sz="1400" dirty="0" smtClean="0">
              <a:solidFill>
                <a:schemeClr val="tx1"/>
              </a:solidFill>
            </a:endParaRPr>
          </a:p>
          <a:p>
            <a:pPr>
              <a:lnSpc>
                <a:spcPct val="100000"/>
              </a:lnSpc>
            </a:pPr>
            <a:r>
              <a:rPr lang="es-ES_tradnl" sz="1400" dirty="0" smtClean="0">
                <a:solidFill>
                  <a:schemeClr val="tx1"/>
                </a:solidFill>
              </a:rPr>
              <a:t>En lo referente a la notificación de datos para 2012 y fechas posteriores se utilizará el enlace:  </a:t>
            </a:r>
            <a:r>
              <a:rPr lang="es-ES_tradnl" sz="1400" dirty="0" smtClean="0">
                <a:solidFill>
                  <a:schemeClr val="tx1"/>
                </a:solidFill>
                <a:hlinkClick r:id="rId6"/>
              </a:rPr>
              <a:t>www.multilateralfund.org/cpnew</a:t>
            </a:r>
            <a:r>
              <a:rPr lang="es-ES_tradnl" sz="1400" dirty="0" smtClean="0">
                <a:solidFill>
                  <a:schemeClr val="tx1"/>
                </a:solidFill>
              </a:rPr>
              <a:t>.  </a:t>
            </a:r>
          </a:p>
          <a:p>
            <a:pPr lvl="0">
              <a:lnSpc>
                <a:spcPct val="100000"/>
              </a:lnSpc>
            </a:pPr>
            <a:r>
              <a:rPr lang="es-ES_tradnl" sz="1400" dirty="0" smtClean="0">
                <a:solidFill>
                  <a:schemeClr val="tx1"/>
                </a:solidFill>
              </a:rPr>
              <a:t>De no poder efectuarse la notificación por la Web, se utilizarán los formularios de notificación de datos en formato Microsoft Excel para el año pertinente al caso.</a:t>
            </a:r>
          </a:p>
          <a:p>
            <a:pPr lvl="1">
              <a:lnSpc>
                <a:spcPct val="100000"/>
              </a:lnSpc>
            </a:pPr>
            <a:r>
              <a:rPr lang="es-ES_tradnl" dirty="0" smtClean="0">
                <a:solidFill>
                  <a:schemeClr val="tx1"/>
                </a:solidFill>
                <a:ea typeface="+mn-ea"/>
                <a:cs typeface="+mn-cs"/>
              </a:rPr>
              <a:t>Véase</a:t>
            </a:r>
            <a:r>
              <a:rPr lang="es-ES_tradnl" dirty="0" smtClean="0">
                <a:solidFill>
                  <a:schemeClr val="tx1"/>
                </a:solidFill>
              </a:rPr>
              <a:t> </a:t>
            </a:r>
            <a:r>
              <a:rPr lang="es-ES_tradnl" dirty="0" smtClean="0">
                <a:solidFill>
                  <a:schemeClr val="tx1"/>
                </a:solidFill>
                <a:hlinkClick r:id="rId7"/>
              </a:rPr>
              <a:t>http://www.multilateralfund.org/Our%20Work/countries/default.aspx</a:t>
            </a:r>
            <a:endParaRPr lang="es-ES_tradnl" dirty="0" smtClean="0">
              <a:solidFill>
                <a:schemeClr val="tx1"/>
              </a:solidFill>
            </a:endParaRPr>
          </a:p>
          <a:p>
            <a:pPr marL="447675" lvl="1" indent="0">
              <a:lnSpc>
                <a:spcPct val="100000"/>
              </a:lnSpc>
              <a:buNone/>
            </a:pPr>
            <a:endParaRPr lang="es-ES_tradnl" b="1" dirty="0">
              <a:solidFill>
                <a:srgbClr val="FF0000"/>
              </a:solidFill>
            </a:endParaRPr>
          </a:p>
        </p:txBody>
      </p:sp>
      <p:sp>
        <p:nvSpPr>
          <p:cNvPr id="2" name="Slide Number Placeholder 1"/>
          <p:cNvSpPr>
            <a:spLocks noGrp="1"/>
          </p:cNvSpPr>
          <p:nvPr>
            <p:ph type="sldNum" sz="quarter" idx="11"/>
          </p:nvPr>
        </p:nvSpPr>
        <p:spPr/>
        <p:txBody>
          <a:bodyPr/>
          <a:lstStyle/>
          <a:p>
            <a:fld id="{FFD13EF9-58CE-4B55-A831-8E3ABBB3B6FB}" type="slidenum">
              <a:rPr lang="es-ES_tradnl" altLang="en-US" smtClean="0"/>
              <a:pPr/>
              <a:t>26</a:t>
            </a:fld>
            <a:endParaRPr lang="es-ES_tradnl" altLang="en-US" dirty="0"/>
          </a:p>
        </p:txBody>
      </p:sp>
      <p:sp>
        <p:nvSpPr>
          <p:cNvPr id="5" name="Title 1"/>
          <p:cNvSpPr>
            <a:spLocks noGrp="1"/>
          </p:cNvSpPr>
          <p:nvPr>
            <p:ph type="title"/>
          </p:nvPr>
        </p:nvSpPr>
        <p:spPr>
          <a:xfrm>
            <a:off x="629444" y="1052736"/>
            <a:ext cx="8335044" cy="720080"/>
          </a:xfrm>
        </p:spPr>
        <p:txBody>
          <a:bodyPr>
            <a:noAutofit/>
          </a:bodyPr>
          <a:lstStyle/>
          <a:p>
            <a:pPr algn="ctr"/>
            <a:r>
              <a:rPr lang="es-ES_tradnl" dirty="0" smtClean="0">
                <a:solidFill>
                  <a:schemeClr val="tx1"/>
                </a:solidFill>
              </a:rPr>
              <a:t>Informes de ejecución de programas de país</a:t>
            </a:r>
            <a:endParaRPr lang="es-ES_tradnl" strike="sngStrike" dirty="0">
              <a:solidFill>
                <a:schemeClr val="tx1"/>
              </a:solidFill>
            </a:endParaRPr>
          </a:p>
        </p:txBody>
      </p:sp>
    </p:spTree>
    <p:custDataLst>
      <p:tags r:id="rId1"/>
    </p:custDataLst>
    <p:extLst>
      <p:ext uri="{BB962C8B-B14F-4D97-AF65-F5344CB8AC3E}">
        <p14:creationId xmlns:p14="http://schemas.microsoft.com/office/powerpoint/2010/main" val="2484134362"/>
      </p:ext>
    </p:extLst>
  </p:cSld>
  <p:clrMapOvr>
    <a:masterClrMapping/>
  </p:clrMapOvr>
  <p:transition spd="slow">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196753"/>
            <a:ext cx="7992888" cy="936104"/>
          </a:xfrm>
        </p:spPr>
        <p:txBody>
          <a:bodyPr/>
          <a:lstStyle/>
          <a:p>
            <a:r>
              <a:rPr lang="es-ES_tradnl" dirty="0" smtClean="0">
                <a:solidFill>
                  <a:schemeClr val="tx1"/>
                </a:solidFill>
              </a:rPr>
              <a:t>Mas información sobre las decisiones del Comité Ejecutivo</a:t>
            </a:r>
            <a:endParaRPr lang="es-ES_tradnl" dirty="0">
              <a:solidFill>
                <a:schemeClr val="tx1"/>
              </a:solidFill>
            </a:endParaRPr>
          </a:p>
        </p:txBody>
      </p:sp>
      <p:sp>
        <p:nvSpPr>
          <p:cNvPr id="3" name="Content Placeholder 2"/>
          <p:cNvSpPr>
            <a:spLocks noGrp="1"/>
          </p:cNvSpPr>
          <p:nvPr>
            <p:ph idx="1"/>
          </p:nvPr>
        </p:nvSpPr>
        <p:spPr>
          <a:xfrm>
            <a:off x="971600" y="2060848"/>
            <a:ext cx="7488832" cy="4464496"/>
          </a:xfrm>
        </p:spPr>
        <p:txBody>
          <a:bodyPr/>
          <a:lstStyle/>
          <a:p>
            <a:pPr>
              <a:lnSpc>
                <a:spcPct val="100000"/>
              </a:lnSpc>
            </a:pPr>
            <a:r>
              <a:rPr lang="es-ES_tradnl" dirty="0" smtClean="0">
                <a:solidFill>
                  <a:schemeClr val="tx1"/>
                </a:solidFill>
              </a:rPr>
              <a:t>Todas las decisiones se recogen en los informes finales de las reuniones del Comité Ejecutivo, que pueden encontrarse en:  </a:t>
            </a:r>
            <a:r>
              <a:rPr lang="es-ES_tradnl" u="sng" dirty="0" smtClean="0">
                <a:solidFill>
                  <a:schemeClr val="tx1"/>
                </a:solidFill>
              </a:rPr>
              <a:t>www.multilateralfund.org </a:t>
            </a:r>
          </a:p>
          <a:p>
            <a:pPr>
              <a:lnSpc>
                <a:spcPct val="100000"/>
              </a:lnSpc>
            </a:pPr>
            <a:r>
              <a:rPr lang="es-ES_tradnl" dirty="0" smtClean="0">
                <a:solidFill>
                  <a:schemeClr val="tx1"/>
                </a:solidFill>
              </a:rPr>
              <a:t>Tras de cada reunión se publica un resumen de las decisiones tomadas en esa reunión, que puede encontrarse en: </a:t>
            </a:r>
            <a:r>
              <a:rPr lang="es-ES_tradnl" u="sng" dirty="0" smtClean="0">
                <a:solidFill>
                  <a:schemeClr val="tx1"/>
                </a:solidFill>
              </a:rPr>
              <a:t>www.multilateralfund.org</a:t>
            </a:r>
            <a:r>
              <a:rPr lang="es-ES_tradnl" dirty="0" smtClean="0">
                <a:solidFill>
                  <a:schemeClr val="tx1"/>
                </a:solidFill>
              </a:rPr>
              <a:t> y se distribuye sirviéndose del Programa de Asistencia al Cumplimiento</a:t>
            </a:r>
          </a:p>
          <a:p>
            <a:pPr>
              <a:lnSpc>
                <a:spcPct val="100000"/>
              </a:lnSpc>
              <a:spcAft>
                <a:spcPct val="20000"/>
              </a:spcAft>
            </a:pPr>
            <a:r>
              <a:rPr lang="es-ES_tradnl" dirty="0" smtClean="0">
                <a:solidFill>
                  <a:schemeClr val="tx1"/>
                </a:solidFill>
              </a:rPr>
              <a:t>Tras cada reunión la Secretaría del Fondo Multilateral envía siempre una carta oficial a los países para los que haya alguna decisión que les ataña específicamente</a:t>
            </a:r>
          </a:p>
          <a:p>
            <a:pPr>
              <a:lnSpc>
                <a:spcPct val="100000"/>
              </a:lnSpc>
            </a:pPr>
            <a:r>
              <a:rPr lang="es-ES_tradnl" dirty="0" smtClean="0">
                <a:solidFill>
                  <a:schemeClr val="tx1"/>
                </a:solidFill>
              </a:rPr>
              <a:t>Agradecemos sus observaciones o sugerencias a la Secretaría del Fondo Multilateral</a:t>
            </a:r>
          </a:p>
          <a:p>
            <a:pPr marL="0" indent="0">
              <a:lnSpc>
                <a:spcPct val="100000"/>
              </a:lnSpc>
              <a:buNone/>
            </a:pPr>
            <a:r>
              <a:rPr lang="es-ES_tradnl" b="1" dirty="0" smtClean="0">
                <a:solidFill>
                  <a:schemeClr val="tx1"/>
                </a:solidFill>
              </a:rPr>
              <a:t>¡Muchas gracias! </a:t>
            </a:r>
          </a:p>
        </p:txBody>
      </p:sp>
      <p:sp>
        <p:nvSpPr>
          <p:cNvPr id="5" name="Date Placeholder 4"/>
          <p:cNvSpPr>
            <a:spLocks noGrp="1"/>
          </p:cNvSpPr>
          <p:nvPr>
            <p:ph type="dt" sz="half" idx="10"/>
          </p:nvPr>
        </p:nvSpPr>
        <p:spPr/>
        <p:txBody>
          <a:bodyPr/>
          <a:lstStyle/>
          <a:p>
            <a:fld id="{DABB4A02-9863-48B2-A644-9FEDB00B5B69}" type="datetime1">
              <a:rPr lang="es-ES_tradnl" altLang="en-US" smtClean="0">
                <a:solidFill>
                  <a:schemeClr val="tx1"/>
                </a:solidFill>
              </a:rPr>
              <a:pPr/>
              <a:t>11/06/2013</a:t>
            </a:fld>
            <a:endParaRPr lang="es-ES_tradnl" altLang="en-US" dirty="0">
              <a:solidFill>
                <a:schemeClr val="tx1"/>
              </a:solidFill>
            </a:endParaRPr>
          </a:p>
        </p:txBody>
      </p:sp>
      <p:sp>
        <p:nvSpPr>
          <p:cNvPr id="6" name="Slide Number Placeholder 5"/>
          <p:cNvSpPr>
            <a:spLocks noGrp="1"/>
          </p:cNvSpPr>
          <p:nvPr>
            <p:ph type="sldNum" sz="quarter" idx="11"/>
          </p:nvPr>
        </p:nvSpPr>
        <p:spPr/>
        <p:txBody>
          <a:bodyPr/>
          <a:lstStyle/>
          <a:p>
            <a:fld id="{7EA245DC-AC2A-4786-B9FE-028DADB6141E}" type="slidenum">
              <a:rPr lang="es-ES_tradnl" altLang="en-US" smtClean="0">
                <a:solidFill>
                  <a:schemeClr val="tx1"/>
                </a:solidFill>
              </a:rPr>
              <a:pPr/>
              <a:t>27</a:t>
            </a:fld>
            <a:endParaRPr lang="es-ES_tradnl" altLang="en-US" dirty="0">
              <a:solidFill>
                <a:schemeClr val="tx1"/>
              </a:solidFil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96752"/>
            <a:ext cx="8460432" cy="936104"/>
          </a:xfrm>
        </p:spPr>
        <p:txBody>
          <a:bodyPr/>
          <a:lstStyle/>
          <a:p>
            <a:pPr algn="ctr"/>
            <a:r>
              <a:rPr lang="es-ES_tradnl" dirty="0" smtClean="0">
                <a:solidFill>
                  <a:schemeClr val="tx1"/>
                </a:solidFill>
              </a:rPr>
              <a:t>Reuniones 67ª a 69ª del Comité Ejecutivo</a:t>
            </a:r>
            <a:endParaRPr lang="es-ES_tradnl" dirty="0">
              <a:solidFill>
                <a:schemeClr val="tx1"/>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183161708"/>
              </p:ext>
            </p:extLst>
          </p:nvPr>
        </p:nvGraphicFramePr>
        <p:xfrm>
          <a:off x="683568" y="2896880"/>
          <a:ext cx="7992888" cy="2468880"/>
        </p:xfrm>
        <a:graphic>
          <a:graphicData uri="http://schemas.openxmlformats.org/drawingml/2006/table">
            <a:tbl>
              <a:tblPr firstRow="1" bandRow="1">
                <a:tableStyleId>{5C22544A-7EE6-4342-B048-85BDC9FD1C3A}</a:tableStyleId>
              </a:tblPr>
              <a:tblGrid>
                <a:gridCol w="2016224"/>
                <a:gridCol w="2016224"/>
                <a:gridCol w="2016224"/>
                <a:gridCol w="1944216"/>
              </a:tblGrid>
              <a:tr h="0">
                <a:tc>
                  <a:txBody>
                    <a:bodyPr/>
                    <a:lstStyle/>
                    <a:p>
                      <a:pPr algn="ctr"/>
                      <a:endParaRPr lang="es-ES_tradnl" sz="1400" noProof="0" dirty="0"/>
                    </a:p>
                  </a:txBody>
                  <a:tcPr>
                    <a:solidFill>
                      <a:schemeClr val="accent3">
                        <a:lumMod val="85000"/>
                      </a:schemeClr>
                    </a:solidFill>
                  </a:tcPr>
                </a:tc>
                <a:tc>
                  <a:txBody>
                    <a:bodyPr/>
                    <a:lstStyle/>
                    <a:p>
                      <a:pPr algn="ctr"/>
                      <a:r>
                        <a:rPr lang="es-ES_tradnl" sz="1400" noProof="0" dirty="0" smtClean="0">
                          <a:solidFill>
                            <a:schemeClr val="accent4"/>
                          </a:solidFill>
                        </a:rPr>
                        <a:t>67ª</a:t>
                      </a:r>
                      <a:r>
                        <a:rPr lang="es-ES_tradnl" sz="1400" baseline="0" noProof="0" dirty="0" smtClean="0">
                          <a:solidFill>
                            <a:schemeClr val="accent4"/>
                          </a:solidFill>
                        </a:rPr>
                        <a:t> Reunión</a:t>
                      </a:r>
                      <a:endParaRPr lang="es-ES_tradnl" sz="1400" noProof="0" dirty="0">
                        <a:solidFill>
                          <a:schemeClr val="accent4"/>
                        </a:solidFill>
                      </a:endParaRPr>
                    </a:p>
                  </a:txBody>
                  <a:tcPr>
                    <a:solidFill>
                      <a:schemeClr val="accent3">
                        <a:lumMod val="85000"/>
                      </a:schemeClr>
                    </a:solidFill>
                  </a:tcPr>
                </a:tc>
                <a:tc>
                  <a:txBody>
                    <a:bodyPr/>
                    <a:lstStyle/>
                    <a:p>
                      <a:pPr algn="ctr"/>
                      <a:r>
                        <a:rPr lang="es-ES_tradnl" sz="1400" noProof="0" dirty="0" smtClean="0">
                          <a:solidFill>
                            <a:schemeClr val="accent4"/>
                          </a:solidFill>
                        </a:rPr>
                        <a:t>68ª Reunión</a:t>
                      </a:r>
                      <a:endParaRPr lang="es-ES_tradnl" sz="1400" noProof="0" dirty="0">
                        <a:solidFill>
                          <a:schemeClr val="accent4"/>
                        </a:solidFill>
                      </a:endParaRPr>
                    </a:p>
                  </a:txBody>
                  <a:tcPr>
                    <a:solidFill>
                      <a:schemeClr val="accent3">
                        <a:lumMod val="85000"/>
                      </a:schemeClr>
                    </a:solidFill>
                  </a:tcPr>
                </a:tc>
                <a:tc>
                  <a:txBody>
                    <a:bodyPr/>
                    <a:lstStyle/>
                    <a:p>
                      <a:pPr algn="ctr"/>
                      <a:r>
                        <a:rPr lang="es-ES_tradnl" sz="1400" noProof="0" dirty="0" smtClean="0">
                          <a:solidFill>
                            <a:schemeClr val="accent4"/>
                          </a:solidFill>
                        </a:rPr>
                        <a:t>69ª Reunión</a:t>
                      </a:r>
                    </a:p>
                  </a:txBody>
                  <a:tcPr>
                    <a:solidFill>
                      <a:schemeClr val="accent3">
                        <a:lumMod val="85000"/>
                      </a:schemeClr>
                    </a:solidFill>
                  </a:tcPr>
                </a:tc>
              </a:tr>
              <a:tr h="270358">
                <a:tc>
                  <a:txBody>
                    <a:bodyPr/>
                    <a:lstStyle/>
                    <a:p>
                      <a:r>
                        <a:rPr lang="es-ES_tradnl" sz="1400" noProof="0" dirty="0" smtClean="0"/>
                        <a:t>Fecha</a:t>
                      </a:r>
                      <a:endParaRPr lang="es-ES_tradnl" sz="1400" noProof="0" dirty="0"/>
                    </a:p>
                  </a:txBody>
                  <a:tcPr>
                    <a:solidFill>
                      <a:schemeClr val="accent3">
                        <a:lumMod val="85000"/>
                      </a:schemeClr>
                    </a:solidFill>
                  </a:tcPr>
                </a:tc>
                <a:tc>
                  <a:txBody>
                    <a:bodyPr/>
                    <a:lstStyle/>
                    <a:p>
                      <a:r>
                        <a:rPr lang="es-ES_tradnl" sz="1400" noProof="0" dirty="0" smtClean="0">
                          <a:solidFill>
                            <a:schemeClr val="accent4"/>
                          </a:solidFill>
                        </a:rPr>
                        <a:t> 16 - 20 de Julio 2012</a:t>
                      </a:r>
                      <a:endParaRPr lang="es-ES_tradnl" sz="1400" noProof="0" dirty="0">
                        <a:solidFill>
                          <a:schemeClr val="accent4"/>
                        </a:solidFill>
                      </a:endParaRPr>
                    </a:p>
                  </a:txBody>
                  <a:tcPr>
                    <a:solidFill>
                      <a:schemeClr val="accent3">
                        <a:lumMod val="85000"/>
                      </a:schemeClr>
                    </a:solidFill>
                  </a:tcPr>
                </a:tc>
                <a:tc>
                  <a:txBody>
                    <a:bodyPr/>
                    <a:lstStyle/>
                    <a:p>
                      <a:r>
                        <a:rPr lang="es-ES_tradnl" sz="1400" baseline="0" noProof="0" dirty="0" smtClean="0">
                          <a:solidFill>
                            <a:schemeClr val="accent4"/>
                          </a:solidFill>
                        </a:rPr>
                        <a:t> 3 – 7 Diciembre 2012</a:t>
                      </a:r>
                      <a:endParaRPr lang="es-ES_tradnl" sz="1400" noProof="0" dirty="0">
                        <a:solidFill>
                          <a:schemeClr val="accent4"/>
                        </a:solidFill>
                      </a:endParaRPr>
                    </a:p>
                  </a:txBody>
                  <a:tcPr>
                    <a:solidFill>
                      <a:schemeClr val="accent3">
                        <a:lumMod val="85000"/>
                      </a:schemeClr>
                    </a:solidFill>
                  </a:tcPr>
                </a:tc>
                <a:tc>
                  <a:txBody>
                    <a:bodyPr/>
                    <a:lstStyle/>
                    <a:p>
                      <a:r>
                        <a:rPr lang="es-ES_tradnl" sz="1400" noProof="0" dirty="0" smtClean="0">
                          <a:solidFill>
                            <a:schemeClr val="accent4"/>
                          </a:solidFill>
                        </a:rPr>
                        <a:t> 15 - 19 Abril 2013</a:t>
                      </a:r>
                      <a:endParaRPr lang="es-ES_tradnl" sz="1400" noProof="0" dirty="0">
                        <a:solidFill>
                          <a:schemeClr val="accent4"/>
                        </a:solidFill>
                      </a:endParaRPr>
                    </a:p>
                  </a:txBody>
                  <a:tcPr>
                    <a:solidFill>
                      <a:schemeClr val="accent3">
                        <a:lumMod val="85000"/>
                      </a:schemeClr>
                    </a:solidFill>
                  </a:tcPr>
                </a:tc>
              </a:tr>
              <a:tr h="288032">
                <a:tc>
                  <a:txBody>
                    <a:bodyPr/>
                    <a:lstStyle/>
                    <a:p>
                      <a:r>
                        <a:rPr lang="es-ES_tradnl" sz="1400" noProof="0" dirty="0" smtClean="0"/>
                        <a:t>Países miembros</a:t>
                      </a:r>
                      <a:endParaRPr lang="es-ES_tradnl" sz="1400" noProof="0" dirty="0"/>
                    </a:p>
                  </a:txBody>
                  <a:tcPr>
                    <a:solidFill>
                      <a:schemeClr val="accent3">
                        <a:lumMod val="85000"/>
                      </a:schemeClr>
                    </a:solidFill>
                  </a:tcPr>
                </a:tc>
                <a:tc>
                  <a:txBody>
                    <a:bodyPr/>
                    <a:lstStyle/>
                    <a:p>
                      <a:r>
                        <a:rPr lang="es-ES_tradnl" sz="1400" noProof="0" dirty="0" smtClean="0">
                          <a:solidFill>
                            <a:schemeClr val="accent4"/>
                          </a:solidFill>
                        </a:rPr>
                        <a:t>13 </a:t>
                      </a:r>
                      <a:endParaRPr lang="es-ES_tradnl" sz="1400" noProof="0" dirty="0">
                        <a:solidFill>
                          <a:schemeClr val="accent4"/>
                        </a:solidFill>
                      </a:endParaRPr>
                    </a:p>
                  </a:txBody>
                  <a:tcPr>
                    <a:solidFill>
                      <a:schemeClr val="accent3">
                        <a:lumMod val="85000"/>
                      </a:schemeClr>
                    </a:solidFill>
                  </a:tcPr>
                </a:tc>
                <a:tc>
                  <a:txBody>
                    <a:bodyPr/>
                    <a:lstStyle/>
                    <a:p>
                      <a:r>
                        <a:rPr lang="es-ES_tradnl" sz="1400" noProof="0" dirty="0" smtClean="0">
                          <a:solidFill>
                            <a:schemeClr val="accent4"/>
                          </a:solidFill>
                        </a:rPr>
                        <a:t> 13</a:t>
                      </a:r>
                      <a:endParaRPr lang="es-ES_tradnl" sz="1400" noProof="0" dirty="0">
                        <a:solidFill>
                          <a:schemeClr val="accent4"/>
                        </a:solidFill>
                      </a:endParaRPr>
                    </a:p>
                  </a:txBody>
                  <a:tcPr>
                    <a:solidFill>
                      <a:schemeClr val="accent3">
                        <a:lumMod val="85000"/>
                      </a:schemeClr>
                    </a:solidFill>
                  </a:tcPr>
                </a:tc>
                <a:tc>
                  <a:txBody>
                    <a:bodyPr/>
                    <a:lstStyle/>
                    <a:p>
                      <a:r>
                        <a:rPr lang="es-ES_tradnl" sz="1400" noProof="0" dirty="0" smtClean="0">
                          <a:solidFill>
                            <a:schemeClr val="accent4"/>
                          </a:solidFill>
                        </a:rPr>
                        <a:t>13 </a:t>
                      </a:r>
                      <a:endParaRPr lang="es-ES_tradnl" sz="1400" noProof="0" dirty="0">
                        <a:solidFill>
                          <a:schemeClr val="accent4"/>
                        </a:solidFill>
                      </a:endParaRPr>
                    </a:p>
                  </a:txBody>
                  <a:tcPr>
                    <a:solidFill>
                      <a:schemeClr val="accent3">
                        <a:lumMod val="85000"/>
                      </a:schemeClr>
                    </a:solidFill>
                  </a:tcPr>
                </a:tc>
              </a:tr>
              <a:tr h="288032">
                <a:tc>
                  <a:txBody>
                    <a:bodyPr/>
                    <a:lstStyle/>
                    <a:p>
                      <a:r>
                        <a:rPr lang="es-ES_tradnl" sz="1400" noProof="0" dirty="0" smtClean="0"/>
                        <a:t>Países </a:t>
                      </a:r>
                      <a:r>
                        <a:rPr lang="es-ES_tradnl" sz="1400" noProof="0" dirty="0" err="1" smtClean="0"/>
                        <a:t>co</a:t>
                      </a:r>
                      <a:r>
                        <a:rPr lang="es-ES_tradnl" sz="1400" noProof="0" dirty="0" smtClean="0"/>
                        <a:t>-optados</a:t>
                      </a:r>
                      <a:endParaRPr lang="es-ES_tradnl" sz="1400" noProof="0" dirty="0"/>
                    </a:p>
                  </a:txBody>
                  <a:tcPr>
                    <a:solidFill>
                      <a:schemeClr val="accent3">
                        <a:lumMod val="85000"/>
                      </a:schemeClr>
                    </a:solidFill>
                  </a:tcPr>
                </a:tc>
                <a:tc>
                  <a:txBody>
                    <a:bodyPr/>
                    <a:lstStyle/>
                    <a:p>
                      <a:r>
                        <a:rPr lang="es-ES_tradnl" sz="1400" noProof="0" dirty="0" smtClean="0">
                          <a:solidFill>
                            <a:schemeClr val="accent4"/>
                          </a:solidFill>
                        </a:rPr>
                        <a:t> 21</a:t>
                      </a:r>
                      <a:endParaRPr lang="es-ES_tradnl" sz="1400" noProof="0" dirty="0">
                        <a:solidFill>
                          <a:schemeClr val="accent4"/>
                        </a:solidFill>
                      </a:endParaRPr>
                    </a:p>
                  </a:txBody>
                  <a:tcPr>
                    <a:solidFill>
                      <a:schemeClr val="accent3">
                        <a:lumMod val="85000"/>
                      </a:schemeClr>
                    </a:solidFill>
                  </a:tcPr>
                </a:tc>
                <a:tc>
                  <a:txBody>
                    <a:bodyPr/>
                    <a:lstStyle/>
                    <a:p>
                      <a:r>
                        <a:rPr lang="es-ES_tradnl" sz="1400" kern="1200" noProof="0" dirty="0" smtClean="0">
                          <a:solidFill>
                            <a:schemeClr val="accent4"/>
                          </a:solidFill>
                          <a:latin typeface="+mn-lt"/>
                          <a:ea typeface="+mn-ea"/>
                          <a:cs typeface="+mn-cs"/>
                        </a:rPr>
                        <a:t> 20</a:t>
                      </a:r>
                      <a:endParaRPr lang="es-ES_tradnl" sz="1400" kern="1200" noProof="0" dirty="0">
                        <a:solidFill>
                          <a:schemeClr val="accent4"/>
                        </a:solidFill>
                        <a:latin typeface="+mn-lt"/>
                        <a:ea typeface="+mn-ea"/>
                        <a:cs typeface="+mn-cs"/>
                      </a:endParaRPr>
                    </a:p>
                  </a:txBody>
                  <a:tcPr>
                    <a:solidFill>
                      <a:schemeClr val="accent3">
                        <a:lumMod val="85000"/>
                      </a:schemeClr>
                    </a:solidFill>
                  </a:tcPr>
                </a:tc>
                <a:tc>
                  <a:txBody>
                    <a:bodyPr/>
                    <a:lstStyle/>
                    <a:p>
                      <a:r>
                        <a:rPr lang="es-ES_tradnl" sz="1400" kern="1200" noProof="0" dirty="0" smtClean="0">
                          <a:solidFill>
                            <a:schemeClr val="accent4"/>
                          </a:solidFill>
                          <a:latin typeface="+mn-lt"/>
                          <a:ea typeface="+mn-ea"/>
                          <a:cs typeface="+mn-cs"/>
                        </a:rPr>
                        <a:t> 20</a:t>
                      </a:r>
                      <a:endParaRPr lang="es-ES_tradnl" sz="1400" kern="1200" noProof="0" dirty="0">
                        <a:solidFill>
                          <a:schemeClr val="accent4"/>
                        </a:solidFill>
                        <a:latin typeface="+mn-lt"/>
                        <a:ea typeface="+mn-ea"/>
                        <a:cs typeface="+mn-cs"/>
                      </a:endParaRPr>
                    </a:p>
                  </a:txBody>
                  <a:tcPr>
                    <a:solidFill>
                      <a:schemeClr val="accent3">
                        <a:lumMod val="85000"/>
                      </a:schemeClr>
                    </a:solidFill>
                  </a:tcPr>
                </a:tc>
              </a:tr>
              <a:tr h="217336">
                <a:tc>
                  <a:txBody>
                    <a:bodyPr/>
                    <a:lstStyle/>
                    <a:p>
                      <a:r>
                        <a:rPr lang="es-ES_tradnl" sz="1400" noProof="0" dirty="0" smtClean="0">
                          <a:solidFill>
                            <a:schemeClr val="tx1"/>
                          </a:solidFill>
                        </a:rPr>
                        <a:t>Países</a:t>
                      </a:r>
                      <a:r>
                        <a:rPr lang="es-ES_tradnl" sz="1400" baseline="0" noProof="0" dirty="0" smtClean="0">
                          <a:solidFill>
                            <a:schemeClr val="tx1"/>
                          </a:solidFill>
                        </a:rPr>
                        <a:t> miembros en </a:t>
                      </a:r>
                      <a:r>
                        <a:rPr lang="es-ES_tradnl" sz="1400" baseline="0" noProof="0" dirty="0" err="1" smtClean="0">
                          <a:solidFill>
                            <a:schemeClr val="tx1"/>
                          </a:solidFill>
                        </a:rPr>
                        <a:t>Latinomerica</a:t>
                      </a:r>
                      <a:endParaRPr lang="es-ES_tradnl" sz="1400" noProof="0" dirty="0">
                        <a:solidFill>
                          <a:schemeClr val="tx1"/>
                        </a:solidFill>
                      </a:endParaRPr>
                    </a:p>
                  </a:txBody>
                  <a:tcPr>
                    <a:solidFill>
                      <a:schemeClr val="accent3">
                        <a:lumMod val="85000"/>
                      </a:schemeClr>
                    </a:solidFill>
                  </a:tcPr>
                </a:tc>
                <a:tc>
                  <a:txBody>
                    <a:bodyPr/>
                    <a:lstStyle/>
                    <a:p>
                      <a:r>
                        <a:rPr lang="es-ES_tradnl" sz="1400" noProof="0" dirty="0" smtClean="0">
                          <a:solidFill>
                            <a:schemeClr val="accent4"/>
                          </a:solidFill>
                        </a:rPr>
                        <a:t>Argentina, Cuba</a:t>
                      </a:r>
                      <a:endParaRPr lang="es-ES_tradnl" sz="1400" noProof="0" dirty="0">
                        <a:solidFill>
                          <a:schemeClr val="accent4"/>
                        </a:solidFill>
                      </a:endParaRPr>
                    </a:p>
                  </a:txBody>
                  <a:tcPr>
                    <a:solidFill>
                      <a:schemeClr val="accent3">
                        <a:lumMod val="85000"/>
                      </a:schemeClr>
                    </a:solidFill>
                  </a:tcPr>
                </a:tc>
                <a:tc>
                  <a:txBody>
                    <a:bodyPr/>
                    <a:lstStyle/>
                    <a:p>
                      <a:r>
                        <a:rPr lang="es-ES_tradnl" sz="1400" noProof="0" dirty="0" smtClean="0">
                          <a:solidFill>
                            <a:schemeClr val="accent4"/>
                          </a:solidFill>
                        </a:rPr>
                        <a:t>Argentina,  Cuba</a:t>
                      </a:r>
                      <a:endParaRPr lang="es-ES_tradnl" sz="1400" noProof="0" dirty="0">
                        <a:solidFill>
                          <a:schemeClr val="accent4"/>
                        </a:solidFill>
                      </a:endParaRPr>
                    </a:p>
                  </a:txBody>
                  <a:tcPr>
                    <a:solidFill>
                      <a:schemeClr val="accent3">
                        <a:lumMod val="85000"/>
                      </a:schemeClr>
                    </a:solidFill>
                  </a:tcPr>
                </a:tc>
                <a:tc>
                  <a:txBody>
                    <a:bodyPr/>
                    <a:lstStyle/>
                    <a:p>
                      <a:r>
                        <a:rPr lang="es-ES_tradnl" sz="1400" noProof="0" dirty="0" smtClean="0">
                          <a:solidFill>
                            <a:schemeClr val="accent4"/>
                          </a:solidFill>
                        </a:rPr>
                        <a:t> Nicaragua, Uruguay</a:t>
                      </a:r>
                      <a:endParaRPr lang="es-ES_tradnl" sz="1400" noProof="0" dirty="0">
                        <a:solidFill>
                          <a:schemeClr val="accent4"/>
                        </a:solidFill>
                      </a:endParaRPr>
                    </a:p>
                  </a:txBody>
                  <a:tcPr>
                    <a:solidFill>
                      <a:schemeClr val="accent3">
                        <a:lumMod val="85000"/>
                      </a:schemeClr>
                    </a:solidFill>
                  </a:tcPr>
                </a:tc>
              </a:tr>
              <a:tr h="449722">
                <a:tc>
                  <a:txBody>
                    <a:bodyPr/>
                    <a:lstStyle/>
                    <a:p>
                      <a:r>
                        <a:rPr lang="es-ES_tradnl" sz="1400" noProof="0" dirty="0" smtClean="0"/>
                        <a:t>Países </a:t>
                      </a:r>
                      <a:r>
                        <a:rPr lang="es-ES_tradnl" sz="1400" noProof="0" dirty="0" err="1" smtClean="0"/>
                        <a:t>co</a:t>
                      </a:r>
                      <a:r>
                        <a:rPr lang="es-ES_tradnl" sz="1400" noProof="0" dirty="0" smtClean="0"/>
                        <a:t>-optados en </a:t>
                      </a:r>
                      <a:r>
                        <a:rPr lang="es-ES_tradnl" sz="1400" noProof="0" dirty="0" err="1" smtClean="0"/>
                        <a:t>Latinoamerica</a:t>
                      </a:r>
                      <a:endParaRPr lang="es-ES_tradnl" sz="1400" noProof="0" dirty="0"/>
                    </a:p>
                  </a:txBody>
                  <a:tcPr>
                    <a:solidFill>
                      <a:schemeClr val="accent3">
                        <a:lumMod val="85000"/>
                      </a:schemeClr>
                    </a:solidFill>
                  </a:tcPr>
                </a:tc>
                <a:tc>
                  <a:txBody>
                    <a:bodyPr/>
                    <a:lstStyle/>
                    <a:p>
                      <a:r>
                        <a:rPr lang="es-ES_tradnl" sz="1400" noProof="0" dirty="0" smtClean="0">
                          <a:solidFill>
                            <a:schemeClr val="accent4"/>
                          </a:solidFill>
                        </a:rPr>
                        <a:t>Colombia, </a:t>
                      </a:r>
                      <a:r>
                        <a:rPr lang="es-ES_tradnl" sz="1400" noProof="0" dirty="0" err="1" smtClean="0">
                          <a:solidFill>
                            <a:schemeClr val="accent4"/>
                          </a:solidFill>
                        </a:rPr>
                        <a:t>Mexico</a:t>
                      </a:r>
                      <a:r>
                        <a:rPr lang="es-ES_tradnl" sz="1400" noProof="0" dirty="0" smtClean="0">
                          <a:solidFill>
                            <a:schemeClr val="accent4"/>
                          </a:solidFill>
                        </a:rPr>
                        <a:t>, Uruguay</a:t>
                      </a:r>
                      <a:endParaRPr lang="es-ES_tradnl" sz="1400" noProof="0" dirty="0">
                        <a:solidFill>
                          <a:schemeClr val="accent4"/>
                        </a:solidFill>
                      </a:endParaRPr>
                    </a:p>
                  </a:txBody>
                  <a:tcPr>
                    <a:solidFill>
                      <a:schemeClr val="accent3">
                        <a:lumMod val="85000"/>
                      </a:schemeClr>
                    </a:solidFill>
                  </a:tcPr>
                </a:tc>
                <a:tc>
                  <a:txBody>
                    <a:bodyPr/>
                    <a:lstStyle/>
                    <a:p>
                      <a:r>
                        <a:rPr lang="es-ES_tradnl" sz="1400" noProof="0" dirty="0" err="1" smtClean="0">
                          <a:solidFill>
                            <a:schemeClr val="accent4"/>
                          </a:solidFill>
                        </a:rPr>
                        <a:t>Grenada</a:t>
                      </a:r>
                      <a:r>
                        <a:rPr lang="es-ES_tradnl" sz="1400" noProof="0" dirty="0" smtClean="0">
                          <a:solidFill>
                            <a:schemeClr val="accent4"/>
                          </a:solidFill>
                        </a:rPr>
                        <a:t>, Uruguay</a:t>
                      </a:r>
                      <a:endParaRPr lang="es-ES_tradnl" sz="1400" noProof="0" dirty="0">
                        <a:solidFill>
                          <a:schemeClr val="accent4"/>
                        </a:solidFill>
                      </a:endParaRPr>
                    </a:p>
                  </a:txBody>
                  <a:tcPr>
                    <a:solidFill>
                      <a:schemeClr val="accent3">
                        <a:lumMod val="85000"/>
                      </a:schemeClr>
                    </a:solidFill>
                  </a:tcPr>
                </a:tc>
                <a:tc>
                  <a:txBody>
                    <a:bodyPr/>
                    <a:lstStyle/>
                    <a:p>
                      <a:r>
                        <a:rPr lang="es-ES_tradnl" sz="1400" noProof="0" dirty="0" smtClean="0">
                          <a:solidFill>
                            <a:schemeClr val="accent4"/>
                          </a:solidFill>
                        </a:rPr>
                        <a:t> Argentina, Brasil,</a:t>
                      </a:r>
                      <a:r>
                        <a:rPr lang="es-ES_tradnl" sz="1400" baseline="0" noProof="0" dirty="0" smtClean="0">
                          <a:solidFill>
                            <a:schemeClr val="accent4"/>
                          </a:solidFill>
                        </a:rPr>
                        <a:t> Colombia, Haití, México</a:t>
                      </a:r>
                      <a:endParaRPr lang="es-ES_tradnl" sz="1400" noProof="0" dirty="0">
                        <a:solidFill>
                          <a:schemeClr val="accent4"/>
                        </a:solidFill>
                      </a:endParaRPr>
                    </a:p>
                  </a:txBody>
                  <a:tcPr>
                    <a:solidFill>
                      <a:schemeClr val="accent3">
                        <a:lumMod val="85000"/>
                      </a:schemeClr>
                    </a:solidFill>
                  </a:tcPr>
                </a:tc>
              </a:tr>
            </a:tbl>
          </a:graphicData>
        </a:graphic>
      </p:graphicFrame>
      <p:sp>
        <p:nvSpPr>
          <p:cNvPr id="4" name="Slide Number Placeholder 3"/>
          <p:cNvSpPr>
            <a:spLocks noGrp="1"/>
          </p:cNvSpPr>
          <p:nvPr>
            <p:ph type="sldNum" sz="quarter" idx="11"/>
          </p:nvPr>
        </p:nvSpPr>
        <p:spPr/>
        <p:txBody>
          <a:bodyPr/>
          <a:lstStyle/>
          <a:p>
            <a:fld id="{7EA245DC-AC2A-4786-B9FE-028DADB6141E}" type="slidenum">
              <a:rPr lang="es-ES_tradnl" altLang="en-US" smtClean="0"/>
              <a:pPr/>
              <a:t>3</a:t>
            </a:fld>
            <a:endParaRPr lang="es-ES_tradnl" altLang="en-US" dirty="0"/>
          </a:p>
        </p:txBody>
      </p:sp>
      <p:sp>
        <p:nvSpPr>
          <p:cNvPr id="9" name="Rectangle 3"/>
          <p:cNvSpPr txBox="1">
            <a:spLocks noChangeArrowheads="1"/>
          </p:cNvSpPr>
          <p:nvPr/>
        </p:nvSpPr>
        <p:spPr bwMode="auto">
          <a:xfrm>
            <a:off x="395536" y="2385321"/>
            <a:ext cx="8424936" cy="324036"/>
          </a:xfrm>
          <a:prstGeom prst="rect">
            <a:avLst/>
          </a:prstGeom>
          <a:noFill/>
          <a:ln w="9525">
            <a:noFill/>
            <a:miter lim="800000"/>
            <a:headEnd/>
            <a:tailEnd/>
          </a:ln>
          <a:effectLst/>
        </p:spPr>
        <p:txBody>
          <a:bodyPr vert="horz" wrap="square" lIns="82314" tIns="41157" rIns="82314" bIns="41157" numCol="1" anchor="t" anchorCtr="0" compatLnSpc="1">
            <a:prstTxWarp prst="textNoShape">
              <a:avLst/>
            </a:prstTxWarp>
          </a:bodyPr>
          <a:lstStyle>
            <a:lvl1pPr marL="266700" indent="-266700" algn="l" defTabSz="912813" rtl="0" fontAlgn="base">
              <a:lnSpc>
                <a:spcPct val="70000"/>
              </a:lnSpc>
              <a:spcBef>
                <a:spcPct val="50000"/>
              </a:spcBef>
              <a:spcAft>
                <a:spcPct val="0"/>
              </a:spcAft>
              <a:buClr>
                <a:srgbClr val="FF8D03"/>
              </a:buClr>
              <a:buBlip>
                <a:blip r:embed="rId3"/>
              </a:buBlip>
              <a:defRPr>
                <a:solidFill>
                  <a:srgbClr val="000000"/>
                </a:solidFill>
                <a:latin typeface="+mn-lt"/>
                <a:ea typeface="+mn-ea"/>
                <a:cs typeface="+mn-cs"/>
              </a:defRPr>
            </a:lvl1pPr>
            <a:lvl2pPr marL="628650" indent="-180975" algn="l" defTabSz="912813" rtl="0" fontAlgn="base">
              <a:lnSpc>
                <a:spcPct val="70000"/>
              </a:lnSpc>
              <a:spcBef>
                <a:spcPct val="20000"/>
              </a:spcBef>
              <a:spcAft>
                <a:spcPct val="0"/>
              </a:spcAft>
              <a:buClr>
                <a:srgbClr val="FF8D03"/>
              </a:buClr>
              <a:buBlip>
                <a:blip r:embed="rId4"/>
              </a:buBlip>
              <a:defRPr sz="1400">
                <a:solidFill>
                  <a:srgbClr val="000000"/>
                </a:solidFill>
                <a:latin typeface="+mn-lt"/>
              </a:defRPr>
            </a:lvl2pPr>
            <a:lvl3pPr marL="895350" indent="-84138" algn="l" defTabSz="912813" rtl="0" fontAlgn="base">
              <a:spcBef>
                <a:spcPct val="20000"/>
              </a:spcBef>
              <a:spcAft>
                <a:spcPct val="0"/>
              </a:spcAft>
              <a:buClr>
                <a:schemeClr val="bg1"/>
              </a:buClr>
              <a:buSzPct val="50000"/>
              <a:buFont typeface="Wingdings" pitchFamily="2" charset="2"/>
              <a:buBlip>
                <a:blip r:embed="rId5"/>
              </a:buBlip>
              <a:defRPr sz="1200">
                <a:solidFill>
                  <a:srgbClr val="000000"/>
                </a:solidFill>
                <a:latin typeface="+mn-lt"/>
              </a:defRPr>
            </a:lvl3pPr>
            <a:lvl4pPr marL="2027238" indent="-228600" algn="l" defTabSz="912813" rtl="0" fontAlgn="base">
              <a:spcBef>
                <a:spcPct val="20000"/>
              </a:spcBef>
              <a:spcAft>
                <a:spcPct val="0"/>
              </a:spcAft>
              <a:buClr>
                <a:srgbClr val="FFCC00"/>
              </a:buClr>
              <a:buSzPct val="75000"/>
              <a:buFont typeface="Wingdings" pitchFamily="2" charset="2"/>
              <a:buChar char="l"/>
              <a:defRPr sz="2600" b="1">
                <a:solidFill>
                  <a:srgbClr val="010493"/>
                </a:solidFill>
                <a:effectLst>
                  <a:outerShdw blurRad="38100" dist="38100" dir="2700000" algn="tl">
                    <a:srgbClr val="C0C0C0"/>
                  </a:outerShdw>
                </a:effectLst>
                <a:latin typeface="+mn-lt"/>
              </a:defRPr>
            </a:lvl4pPr>
            <a:lvl5pPr marL="2435225" indent="-228600" algn="l" defTabSz="912813" rtl="0" fontAlgn="base">
              <a:spcBef>
                <a:spcPct val="20000"/>
              </a:spcBef>
              <a:spcAft>
                <a:spcPct val="0"/>
              </a:spcAft>
              <a:buClr>
                <a:srgbClr val="FFCC00"/>
              </a:buClr>
              <a:buSzPct val="75000"/>
              <a:buFont typeface="Wingdings" pitchFamily="2" charset="2"/>
              <a:buChar char="l"/>
              <a:defRPr sz="2600" b="1">
                <a:solidFill>
                  <a:srgbClr val="010493"/>
                </a:solidFill>
                <a:effectLst>
                  <a:outerShdw blurRad="38100" dist="38100" dir="2700000" algn="tl">
                    <a:srgbClr val="C0C0C0"/>
                  </a:outerShdw>
                </a:effectLst>
                <a:latin typeface="+mn-lt"/>
              </a:defRPr>
            </a:lvl5pPr>
            <a:lvl6pPr marL="2892425" indent="-228600" algn="l" defTabSz="912813" rtl="0" fontAlgn="base">
              <a:spcBef>
                <a:spcPct val="20000"/>
              </a:spcBef>
              <a:spcAft>
                <a:spcPct val="0"/>
              </a:spcAft>
              <a:buClr>
                <a:srgbClr val="FFCC00"/>
              </a:buClr>
              <a:buSzPct val="75000"/>
              <a:buFont typeface="Wingdings" pitchFamily="2" charset="2"/>
              <a:buChar char="l"/>
              <a:defRPr sz="2600" b="1">
                <a:solidFill>
                  <a:srgbClr val="010493"/>
                </a:solidFill>
                <a:effectLst>
                  <a:outerShdw blurRad="38100" dist="38100" dir="2700000" algn="tl">
                    <a:srgbClr val="C0C0C0"/>
                  </a:outerShdw>
                </a:effectLst>
                <a:latin typeface="+mn-lt"/>
              </a:defRPr>
            </a:lvl6pPr>
            <a:lvl7pPr marL="3349625" indent="-228600" algn="l" defTabSz="912813" rtl="0" fontAlgn="base">
              <a:spcBef>
                <a:spcPct val="20000"/>
              </a:spcBef>
              <a:spcAft>
                <a:spcPct val="0"/>
              </a:spcAft>
              <a:buClr>
                <a:srgbClr val="FFCC00"/>
              </a:buClr>
              <a:buSzPct val="75000"/>
              <a:buFont typeface="Wingdings" pitchFamily="2" charset="2"/>
              <a:buChar char="l"/>
              <a:defRPr sz="2600" b="1">
                <a:solidFill>
                  <a:srgbClr val="010493"/>
                </a:solidFill>
                <a:effectLst>
                  <a:outerShdw blurRad="38100" dist="38100" dir="2700000" algn="tl">
                    <a:srgbClr val="C0C0C0"/>
                  </a:outerShdw>
                </a:effectLst>
                <a:latin typeface="+mn-lt"/>
              </a:defRPr>
            </a:lvl7pPr>
            <a:lvl8pPr marL="3806825" indent="-228600" algn="l" defTabSz="912813" rtl="0" fontAlgn="base">
              <a:spcBef>
                <a:spcPct val="20000"/>
              </a:spcBef>
              <a:spcAft>
                <a:spcPct val="0"/>
              </a:spcAft>
              <a:buClr>
                <a:srgbClr val="FFCC00"/>
              </a:buClr>
              <a:buSzPct val="75000"/>
              <a:buFont typeface="Wingdings" pitchFamily="2" charset="2"/>
              <a:buChar char="l"/>
              <a:defRPr sz="2600" b="1">
                <a:solidFill>
                  <a:srgbClr val="010493"/>
                </a:solidFill>
                <a:effectLst>
                  <a:outerShdw blurRad="38100" dist="38100" dir="2700000" algn="tl">
                    <a:srgbClr val="C0C0C0"/>
                  </a:outerShdw>
                </a:effectLst>
                <a:latin typeface="+mn-lt"/>
              </a:defRPr>
            </a:lvl8pPr>
            <a:lvl9pPr marL="4264025" indent="-228600" algn="l" defTabSz="912813" rtl="0" fontAlgn="base">
              <a:spcBef>
                <a:spcPct val="20000"/>
              </a:spcBef>
              <a:spcAft>
                <a:spcPct val="0"/>
              </a:spcAft>
              <a:buClr>
                <a:srgbClr val="FFCC00"/>
              </a:buClr>
              <a:buSzPct val="75000"/>
              <a:buFont typeface="Wingdings" pitchFamily="2" charset="2"/>
              <a:buChar char="l"/>
              <a:defRPr sz="2600" b="1">
                <a:solidFill>
                  <a:srgbClr val="010493"/>
                </a:solidFill>
                <a:effectLst>
                  <a:outerShdw blurRad="38100" dist="38100" dir="2700000" algn="tl">
                    <a:srgbClr val="C0C0C0"/>
                  </a:outerShdw>
                </a:effectLst>
                <a:latin typeface="+mn-lt"/>
              </a:defRPr>
            </a:lvl9pPr>
          </a:lstStyle>
          <a:p>
            <a:pPr marL="0" indent="0" algn="ctr" eaLnBrk="1" hangingPunct="1">
              <a:lnSpc>
                <a:spcPct val="100000"/>
              </a:lnSpc>
              <a:spcAft>
                <a:spcPts val="0"/>
              </a:spcAft>
              <a:buFontTx/>
              <a:buNone/>
              <a:defRPr/>
            </a:pPr>
            <a:r>
              <a:rPr lang="es-ES_tradnl" sz="1600" b="1" kern="0" dirty="0" smtClean="0">
                <a:solidFill>
                  <a:schemeClr val="tx1"/>
                </a:solidFill>
              </a:rPr>
              <a:t>Fechas y representación</a:t>
            </a:r>
          </a:p>
        </p:txBody>
      </p:sp>
    </p:spTree>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124744"/>
            <a:ext cx="7668344" cy="504056"/>
          </a:xfrm>
        </p:spPr>
        <p:txBody>
          <a:bodyPr/>
          <a:lstStyle/>
          <a:p>
            <a:r>
              <a:rPr lang="es-ES_tradnl" dirty="0" smtClean="0">
                <a:solidFill>
                  <a:schemeClr val="bg2">
                    <a:lumMod val="50000"/>
                  </a:schemeClr>
                </a:solidFill>
              </a:rPr>
              <a:t>Planes administrativos</a:t>
            </a:r>
            <a:endParaRPr lang="es-ES_tradnl" dirty="0">
              <a:solidFill>
                <a:schemeClr val="bg2">
                  <a:lumMod val="50000"/>
                </a:schemeClr>
              </a:solidFill>
            </a:endParaRPr>
          </a:p>
        </p:txBody>
      </p:sp>
      <p:sp>
        <p:nvSpPr>
          <p:cNvPr id="3" name="Content Placeholder 2"/>
          <p:cNvSpPr>
            <a:spLocks noGrp="1"/>
          </p:cNvSpPr>
          <p:nvPr>
            <p:ph idx="1"/>
          </p:nvPr>
        </p:nvSpPr>
        <p:spPr>
          <a:xfrm>
            <a:off x="971600" y="5589240"/>
            <a:ext cx="7992888" cy="936104"/>
          </a:xfrm>
        </p:spPr>
        <p:txBody>
          <a:bodyPr/>
          <a:lstStyle/>
          <a:p>
            <a:pPr marL="95250" lvl="0" indent="-228600" algn="just">
              <a:lnSpc>
                <a:spcPct val="100000"/>
              </a:lnSpc>
              <a:spcBef>
                <a:spcPts val="600"/>
              </a:spcBef>
            </a:pPr>
            <a:r>
              <a:rPr lang="es-ES_tradnl" sz="1600" dirty="0" smtClean="0">
                <a:solidFill>
                  <a:schemeClr val="accent4"/>
                </a:solidFill>
              </a:rPr>
              <a:t>Notas</a:t>
            </a:r>
          </a:p>
          <a:p>
            <a:pPr lvl="1">
              <a:lnSpc>
                <a:spcPct val="100000"/>
              </a:lnSpc>
              <a:spcBef>
                <a:spcPts val="0"/>
              </a:spcBef>
            </a:pPr>
            <a:r>
              <a:rPr lang="es-ES_tradnl" sz="1200" dirty="0" smtClean="0">
                <a:solidFill>
                  <a:schemeClr val="accent4"/>
                </a:solidFill>
              </a:rPr>
              <a:t>Costos de “Etapa II” sin incluir</a:t>
            </a:r>
          </a:p>
          <a:p>
            <a:pPr lvl="1">
              <a:lnSpc>
                <a:spcPct val="100000"/>
              </a:lnSpc>
              <a:spcBef>
                <a:spcPts val="0"/>
              </a:spcBef>
            </a:pPr>
            <a:r>
              <a:rPr lang="es-ES_tradnl" sz="1200" dirty="0" smtClean="0">
                <a:solidFill>
                  <a:schemeClr val="accent4"/>
                </a:solidFill>
              </a:rPr>
              <a:t>A partir de la</a:t>
            </a:r>
            <a:r>
              <a:rPr lang="es-ES_tradnl" sz="1200" baseline="0" dirty="0" smtClean="0">
                <a:solidFill>
                  <a:schemeClr val="accent4"/>
                </a:solidFill>
              </a:rPr>
              <a:t> 69ª Reunión – </a:t>
            </a:r>
            <a:r>
              <a:rPr lang="es-ES_tradnl" sz="1200" dirty="0" smtClean="0">
                <a:solidFill>
                  <a:schemeClr val="accent4"/>
                </a:solidFill>
              </a:rPr>
              <a:t>usando </a:t>
            </a:r>
            <a:r>
              <a:rPr lang="es-ES_tradnl" sz="1200" baseline="0" dirty="0" smtClean="0">
                <a:solidFill>
                  <a:schemeClr val="accent4"/>
                </a:solidFill>
              </a:rPr>
              <a:t>el doc. 69/6</a:t>
            </a:r>
            <a:r>
              <a:rPr lang="es-ES_tradnl" sz="1200" dirty="0" smtClean="0">
                <a:solidFill>
                  <a:schemeClr val="accent4"/>
                </a:solidFill>
              </a:rPr>
              <a:t> y la aprobación de la Decisión  69/28 para el Plan de gestión de eliminación  en el sector de producción  de los HCFC de China</a:t>
            </a:r>
            <a:endParaRPr lang="es-ES_tradnl" sz="1400" dirty="0" smtClean="0">
              <a:solidFill>
                <a:schemeClr val="accent4"/>
              </a:solidFill>
            </a:endParaRPr>
          </a:p>
          <a:p>
            <a:endParaRPr lang="es-ES_tradnl" sz="1400" dirty="0"/>
          </a:p>
        </p:txBody>
      </p:sp>
      <p:sp>
        <p:nvSpPr>
          <p:cNvPr id="4" name="Slide Number Placeholder 3"/>
          <p:cNvSpPr>
            <a:spLocks noGrp="1"/>
          </p:cNvSpPr>
          <p:nvPr>
            <p:ph type="sldNum" sz="quarter" idx="11"/>
          </p:nvPr>
        </p:nvSpPr>
        <p:spPr/>
        <p:txBody>
          <a:bodyPr/>
          <a:lstStyle/>
          <a:p>
            <a:fld id="{7EA245DC-AC2A-4786-B9FE-028DADB6141E}" type="slidenum">
              <a:rPr lang="es-ES_tradnl" altLang="en-US" smtClean="0"/>
              <a:pPr/>
              <a:t>4</a:t>
            </a:fld>
            <a:endParaRPr lang="es-ES_tradnl" altLang="en-US" dirty="0"/>
          </a:p>
        </p:txBody>
      </p:sp>
      <p:graphicFrame>
        <p:nvGraphicFramePr>
          <p:cNvPr id="5" name="Table 4"/>
          <p:cNvGraphicFramePr>
            <a:graphicFrameLocks noGrp="1"/>
          </p:cNvGraphicFramePr>
          <p:nvPr>
            <p:extLst>
              <p:ext uri="{D42A27DB-BD31-4B8C-83A1-F6EECF244321}">
                <p14:modId xmlns:p14="http://schemas.microsoft.com/office/powerpoint/2010/main" val="3167480282"/>
              </p:ext>
            </p:extLst>
          </p:nvPr>
        </p:nvGraphicFramePr>
        <p:xfrm>
          <a:off x="1619672" y="1772816"/>
          <a:ext cx="6864424" cy="3850005"/>
        </p:xfrm>
        <a:graphic>
          <a:graphicData uri="http://schemas.openxmlformats.org/drawingml/2006/table">
            <a:tbl>
              <a:tblPr firstRow="1" bandRow="1">
                <a:tableStyleId>{5C22544A-7EE6-4342-B048-85BDC9FD1C3A}</a:tableStyleId>
              </a:tblPr>
              <a:tblGrid>
                <a:gridCol w="2393950"/>
                <a:gridCol w="846410"/>
                <a:gridCol w="1080120"/>
                <a:gridCol w="1080120"/>
                <a:gridCol w="1463824"/>
              </a:tblGrid>
              <a:tr h="370840">
                <a:tc>
                  <a:txBody>
                    <a:bodyPr/>
                    <a:lstStyle/>
                    <a:p>
                      <a:pPr algn="l" fontAlgn="t"/>
                      <a:r>
                        <a:rPr lang="es-ES_tradnl" sz="1400" b="1" i="0" u="none" strike="noStrike" noProof="0" dirty="0" smtClean="0">
                          <a:solidFill>
                            <a:srgbClr val="000000"/>
                          </a:solidFill>
                          <a:effectLst/>
                          <a:latin typeface="Arial"/>
                        </a:rPr>
                        <a:t>Año</a:t>
                      </a:r>
                      <a:endParaRPr lang="es-ES_tradnl" sz="1400" b="1" i="0" u="none" strike="noStrike" noProof="0" dirty="0">
                        <a:solidFill>
                          <a:srgbClr val="000000"/>
                        </a:solidFill>
                        <a:effectLst/>
                        <a:latin typeface="Arial"/>
                      </a:endParaRPr>
                    </a:p>
                  </a:txBody>
                  <a:tcPr marL="9525" marR="9525" marT="9525" marB="0"/>
                </a:tc>
                <a:tc>
                  <a:txBody>
                    <a:bodyPr/>
                    <a:lstStyle/>
                    <a:p>
                      <a:pPr algn="ctr" fontAlgn="t"/>
                      <a:r>
                        <a:rPr lang="es-ES_tradnl" sz="1400" b="1" i="0" u="none" strike="noStrike" noProof="0" dirty="0" smtClean="0">
                          <a:solidFill>
                            <a:srgbClr val="000000"/>
                          </a:solidFill>
                          <a:effectLst/>
                          <a:latin typeface="Arial"/>
                        </a:rPr>
                        <a:t>2013</a:t>
                      </a:r>
                      <a:endParaRPr lang="es-ES_tradnl" sz="1400" b="1" i="0" u="none" strike="noStrike" noProof="0" dirty="0">
                        <a:solidFill>
                          <a:srgbClr val="000000"/>
                        </a:solidFill>
                        <a:effectLst/>
                        <a:latin typeface="Arial"/>
                      </a:endParaRPr>
                    </a:p>
                  </a:txBody>
                  <a:tcPr marL="9525" marR="9525" marT="9525" marB="0"/>
                </a:tc>
                <a:tc>
                  <a:txBody>
                    <a:bodyPr/>
                    <a:lstStyle/>
                    <a:p>
                      <a:pPr algn="ctr" fontAlgn="t"/>
                      <a:r>
                        <a:rPr lang="es-ES_tradnl" sz="1400" b="1" i="0" u="none" strike="noStrike" noProof="0" dirty="0" smtClean="0">
                          <a:solidFill>
                            <a:srgbClr val="000000"/>
                          </a:solidFill>
                          <a:effectLst/>
                          <a:latin typeface="Arial"/>
                        </a:rPr>
                        <a:t>2014</a:t>
                      </a:r>
                      <a:endParaRPr lang="es-ES_tradnl" sz="1400" b="1" i="0" u="none" strike="noStrike" noProof="0" dirty="0">
                        <a:solidFill>
                          <a:srgbClr val="000000"/>
                        </a:solidFill>
                        <a:effectLst/>
                        <a:latin typeface="Arial"/>
                      </a:endParaRPr>
                    </a:p>
                  </a:txBody>
                  <a:tcPr marL="9525" marR="9525" marT="9525" marB="0"/>
                </a:tc>
                <a:tc>
                  <a:txBody>
                    <a:bodyPr/>
                    <a:lstStyle/>
                    <a:p>
                      <a:pPr algn="ctr" fontAlgn="t"/>
                      <a:r>
                        <a:rPr lang="es-ES_tradnl" sz="1400" b="1" i="0" u="none" strike="noStrike" noProof="0" dirty="0" smtClean="0">
                          <a:solidFill>
                            <a:srgbClr val="000000"/>
                          </a:solidFill>
                          <a:effectLst/>
                          <a:latin typeface="Arial"/>
                        </a:rPr>
                        <a:t>2015</a:t>
                      </a:r>
                      <a:endParaRPr lang="es-ES_tradnl" sz="1400" b="1" i="0" u="none" strike="noStrike" noProof="0" dirty="0">
                        <a:solidFill>
                          <a:srgbClr val="000000"/>
                        </a:solidFill>
                        <a:effectLst/>
                        <a:latin typeface="Arial"/>
                      </a:endParaRPr>
                    </a:p>
                  </a:txBody>
                  <a:tcPr marL="9525" marR="9525" marT="9525" marB="0"/>
                </a:tc>
                <a:tc>
                  <a:txBody>
                    <a:bodyPr/>
                    <a:lstStyle/>
                    <a:p>
                      <a:pPr algn="ctr" fontAlgn="t"/>
                      <a:r>
                        <a:rPr lang="es-ES_tradnl" sz="1400" b="1" i="0" u="none" strike="noStrike" noProof="0" dirty="0" smtClean="0">
                          <a:solidFill>
                            <a:srgbClr val="000000"/>
                          </a:solidFill>
                          <a:effectLst/>
                          <a:latin typeface="Arial"/>
                        </a:rPr>
                        <a:t>Total</a:t>
                      </a:r>
                      <a:endParaRPr lang="es-ES_tradnl" sz="1400" b="1" i="0" u="none" strike="noStrike" noProof="0" dirty="0">
                        <a:solidFill>
                          <a:srgbClr val="000000"/>
                        </a:solidFill>
                        <a:effectLst/>
                        <a:latin typeface="Arial"/>
                      </a:endParaRPr>
                    </a:p>
                  </a:txBody>
                  <a:tcPr marL="9525" marR="9525" marT="9525" marB="0"/>
                </a:tc>
              </a:tr>
              <a:tr h="370840">
                <a:tc>
                  <a:txBody>
                    <a:bodyPr/>
                    <a:lstStyle/>
                    <a:p>
                      <a:pPr algn="l" fontAlgn="ctr"/>
                      <a:r>
                        <a:rPr lang="es-ES_tradnl" sz="1100" b="0" i="0" u="none" strike="noStrike" noProof="0" dirty="0" smtClean="0">
                          <a:solidFill>
                            <a:srgbClr val="000000"/>
                          </a:solidFill>
                          <a:effectLst/>
                          <a:latin typeface="Arial"/>
                        </a:rPr>
                        <a:t>Acuerdos </a:t>
                      </a:r>
                      <a:r>
                        <a:rPr lang="es-ES_tradnl" sz="1100" b="0" i="0" u="none" strike="noStrike" noProof="0" dirty="0" err="1" smtClean="0">
                          <a:solidFill>
                            <a:srgbClr val="000000"/>
                          </a:solidFill>
                          <a:effectLst/>
                          <a:latin typeface="Arial"/>
                        </a:rPr>
                        <a:t>Multi</a:t>
                      </a:r>
                      <a:r>
                        <a:rPr lang="es-ES_tradnl" sz="1100" b="0" i="0" u="none" strike="noStrike" noProof="0" dirty="0" smtClean="0">
                          <a:solidFill>
                            <a:srgbClr val="000000"/>
                          </a:solidFill>
                          <a:effectLst/>
                          <a:latin typeface="Arial"/>
                        </a:rPr>
                        <a:t>- Año aprobados (MYA)</a:t>
                      </a:r>
                      <a:endParaRPr lang="es-ES_tradnl" sz="1100" b="0" i="0" u="none" strike="noStrike" noProof="0" dirty="0">
                        <a:solidFill>
                          <a:srgbClr val="000000"/>
                        </a:solidFill>
                        <a:effectLst/>
                        <a:latin typeface="Arial"/>
                      </a:endParaRPr>
                    </a:p>
                  </a:txBody>
                  <a:tcPr marL="9525" marR="9525" marT="9525" marB="0" anchor="ctr"/>
                </a:tc>
                <a:tc>
                  <a:txBody>
                    <a:bodyPr/>
                    <a:lstStyle/>
                    <a:p>
                      <a:pPr algn="r" fontAlgn="ctr"/>
                      <a:r>
                        <a:rPr lang="es-ES_tradnl" sz="1100" b="0" i="0" u="none" strike="noStrike" noProof="0" dirty="0" smtClean="0">
                          <a:solidFill>
                            <a:srgbClr val="000000"/>
                          </a:solidFill>
                          <a:effectLst/>
                          <a:latin typeface="Arial"/>
                        </a:rPr>
                        <a:t>116 472</a:t>
                      </a:r>
                      <a:endParaRPr lang="es-ES_tradnl" sz="1100" b="0" i="0" u="none" strike="noStrike" noProof="0" dirty="0">
                        <a:solidFill>
                          <a:srgbClr val="000000"/>
                        </a:solidFill>
                        <a:effectLst/>
                        <a:latin typeface="Arial"/>
                      </a:endParaRPr>
                    </a:p>
                  </a:txBody>
                  <a:tcPr marL="9525" marR="9525" marT="9525" marB="0" anchor="ctr"/>
                </a:tc>
                <a:tc>
                  <a:txBody>
                    <a:bodyPr/>
                    <a:lstStyle/>
                    <a:p>
                      <a:pPr algn="r" fontAlgn="ctr"/>
                      <a:r>
                        <a:rPr lang="es-ES_tradnl" sz="1100" b="0" i="0" u="none" strike="noStrike" noProof="0" dirty="0" smtClean="0">
                          <a:solidFill>
                            <a:srgbClr val="000000"/>
                          </a:solidFill>
                          <a:effectLst/>
                          <a:latin typeface="Arial"/>
                        </a:rPr>
                        <a:t>51 110</a:t>
                      </a:r>
                      <a:endParaRPr lang="es-ES_tradnl" sz="1100" b="0" i="0" u="none" strike="noStrike" noProof="0" dirty="0">
                        <a:solidFill>
                          <a:srgbClr val="000000"/>
                        </a:solidFill>
                        <a:effectLst/>
                        <a:latin typeface="Arial"/>
                      </a:endParaRPr>
                    </a:p>
                  </a:txBody>
                  <a:tcPr marL="9525" marR="9525" marT="9525" marB="0" anchor="ctr"/>
                </a:tc>
                <a:tc>
                  <a:txBody>
                    <a:bodyPr/>
                    <a:lstStyle/>
                    <a:p>
                      <a:pPr algn="r" fontAlgn="ctr"/>
                      <a:r>
                        <a:rPr lang="es-ES_tradnl" sz="1100" b="0" i="0" u="none" strike="noStrike" noProof="0" dirty="0" smtClean="0">
                          <a:solidFill>
                            <a:srgbClr val="000000"/>
                          </a:solidFill>
                          <a:effectLst/>
                          <a:latin typeface="Arial"/>
                        </a:rPr>
                        <a:t>65 970</a:t>
                      </a:r>
                      <a:endParaRPr lang="es-ES_tradnl" sz="1100" b="0" i="0" u="none" strike="noStrike" noProof="0" dirty="0">
                        <a:solidFill>
                          <a:srgbClr val="000000"/>
                        </a:solidFill>
                        <a:effectLst/>
                        <a:latin typeface="Arial"/>
                      </a:endParaRPr>
                    </a:p>
                  </a:txBody>
                  <a:tcPr marL="9525" marR="9525" marT="9525" marB="0" anchor="ctr"/>
                </a:tc>
                <a:tc>
                  <a:txBody>
                    <a:bodyPr/>
                    <a:lstStyle/>
                    <a:p>
                      <a:pPr algn="r" fontAlgn="ctr"/>
                      <a:r>
                        <a:rPr lang="es-ES_tradnl" sz="1100" b="0" i="0" u="none" strike="noStrike" noProof="0" dirty="0" smtClean="0">
                          <a:solidFill>
                            <a:srgbClr val="000000"/>
                          </a:solidFill>
                          <a:effectLst/>
                          <a:latin typeface="Arial"/>
                        </a:rPr>
                        <a:t>233 552</a:t>
                      </a:r>
                      <a:endParaRPr lang="es-ES_tradnl" sz="1100" b="0" i="0" u="none" strike="noStrike" noProof="0" dirty="0">
                        <a:solidFill>
                          <a:srgbClr val="000000"/>
                        </a:solidFill>
                        <a:effectLst/>
                        <a:latin typeface="Arial"/>
                      </a:endParaRPr>
                    </a:p>
                  </a:txBody>
                  <a:tcPr marL="9525" marR="9525" marT="9525" marB="0" anchor="ctr"/>
                </a:tc>
              </a:tr>
              <a:tr h="370840">
                <a:tc>
                  <a:txBody>
                    <a:bodyPr/>
                    <a:lstStyle/>
                    <a:p>
                      <a:pPr algn="l" fontAlgn="ctr"/>
                      <a:r>
                        <a:rPr lang="es-ES_tradnl" sz="1100" b="0" i="1" u="none" strike="noStrike" noProof="0" dirty="0" smtClean="0">
                          <a:solidFill>
                            <a:srgbClr val="000000"/>
                          </a:solidFill>
                          <a:effectLst/>
                          <a:latin typeface="Arial"/>
                        </a:rPr>
                        <a:t>Plan de gestión</a:t>
                      </a:r>
                      <a:r>
                        <a:rPr lang="es-ES_tradnl" sz="1100" b="0" i="1" u="none" strike="noStrike" baseline="0" noProof="0" dirty="0" smtClean="0">
                          <a:solidFill>
                            <a:srgbClr val="000000"/>
                          </a:solidFill>
                          <a:effectLst/>
                          <a:latin typeface="Arial"/>
                        </a:rPr>
                        <a:t> de eliminación en el sector de producción de los HCFC de </a:t>
                      </a:r>
                      <a:r>
                        <a:rPr lang="es-ES_tradnl" sz="1100" b="0" i="1" u="none" strike="noStrike" noProof="0" dirty="0" smtClean="0">
                          <a:solidFill>
                            <a:srgbClr val="000000"/>
                          </a:solidFill>
                          <a:effectLst/>
                          <a:latin typeface="Arial"/>
                        </a:rPr>
                        <a:t>China</a:t>
                      </a:r>
                      <a:endParaRPr lang="es-ES_tradnl" sz="1100" b="0" i="1" u="none" strike="noStrike" noProof="0" dirty="0">
                        <a:solidFill>
                          <a:srgbClr val="000000"/>
                        </a:solidFill>
                        <a:effectLst/>
                        <a:latin typeface="Arial"/>
                      </a:endParaRPr>
                    </a:p>
                  </a:txBody>
                  <a:tcPr marL="9525" marR="9525" marT="9525" marB="0" anchor="ctr"/>
                </a:tc>
                <a:tc>
                  <a:txBody>
                    <a:bodyPr/>
                    <a:lstStyle/>
                    <a:p>
                      <a:pPr algn="r" fontAlgn="ctr"/>
                      <a:r>
                        <a:rPr lang="es-ES_tradnl" sz="1100" b="0" i="1" u="none" strike="noStrike" noProof="0" dirty="0" smtClean="0">
                          <a:solidFill>
                            <a:srgbClr val="000000"/>
                          </a:solidFill>
                          <a:effectLst/>
                          <a:latin typeface="Arial"/>
                        </a:rPr>
                        <a:t>24 000</a:t>
                      </a:r>
                      <a:endParaRPr lang="es-ES_tradnl" sz="1100" b="0" i="1" u="none" strike="noStrike" noProof="0" dirty="0">
                        <a:solidFill>
                          <a:srgbClr val="000000"/>
                        </a:solidFill>
                        <a:effectLst/>
                        <a:latin typeface="Arial"/>
                      </a:endParaRPr>
                    </a:p>
                  </a:txBody>
                  <a:tcPr marL="9525" marR="9525" marT="9525" marB="0" anchor="ctr"/>
                </a:tc>
                <a:tc>
                  <a:txBody>
                    <a:bodyPr/>
                    <a:lstStyle/>
                    <a:p>
                      <a:pPr algn="r" fontAlgn="ctr"/>
                      <a:r>
                        <a:rPr lang="es-ES_tradnl" sz="1100" b="0" i="1" u="none" strike="noStrike" noProof="0" dirty="0" smtClean="0">
                          <a:solidFill>
                            <a:srgbClr val="000000"/>
                          </a:solidFill>
                          <a:effectLst/>
                          <a:latin typeface="Arial"/>
                        </a:rPr>
                        <a:t>24 000</a:t>
                      </a:r>
                      <a:endParaRPr lang="es-ES_tradnl" sz="1100" b="0" i="1" u="none" strike="noStrike" noProof="0" dirty="0">
                        <a:solidFill>
                          <a:srgbClr val="000000"/>
                        </a:solidFill>
                        <a:effectLst/>
                        <a:latin typeface="Arial"/>
                      </a:endParaRPr>
                    </a:p>
                  </a:txBody>
                  <a:tcPr marL="9525" marR="9525" marT="9525" marB="0" anchor="ctr"/>
                </a:tc>
                <a:tc>
                  <a:txBody>
                    <a:bodyPr/>
                    <a:lstStyle/>
                    <a:p>
                      <a:pPr algn="r" fontAlgn="ctr"/>
                      <a:r>
                        <a:rPr lang="es-ES_tradnl" sz="1100" b="0" i="1" u="none" strike="noStrike" noProof="0" dirty="0" smtClean="0">
                          <a:solidFill>
                            <a:srgbClr val="000000"/>
                          </a:solidFill>
                          <a:effectLst/>
                          <a:latin typeface="Arial"/>
                        </a:rPr>
                        <a:t>24 000</a:t>
                      </a:r>
                      <a:endParaRPr lang="es-ES_tradnl" sz="1100" b="0" i="1" u="none" strike="noStrike" noProof="0" dirty="0">
                        <a:solidFill>
                          <a:srgbClr val="000000"/>
                        </a:solidFill>
                        <a:effectLst/>
                        <a:latin typeface="Arial"/>
                      </a:endParaRPr>
                    </a:p>
                  </a:txBody>
                  <a:tcPr marL="9525" marR="9525" marT="9525" marB="0" anchor="ctr"/>
                </a:tc>
                <a:tc>
                  <a:txBody>
                    <a:bodyPr/>
                    <a:lstStyle/>
                    <a:p>
                      <a:pPr algn="r" fontAlgn="ctr"/>
                      <a:r>
                        <a:rPr lang="es-ES_tradnl" sz="1100" b="0" i="1" u="none" strike="noStrike" noProof="0" dirty="0" smtClean="0">
                          <a:solidFill>
                            <a:srgbClr val="000000"/>
                          </a:solidFill>
                          <a:effectLst/>
                          <a:latin typeface="Arial"/>
                        </a:rPr>
                        <a:t>72 000</a:t>
                      </a:r>
                      <a:endParaRPr lang="es-ES_tradnl" sz="1100" b="0" i="1" u="none" strike="noStrike" noProof="0" dirty="0">
                        <a:solidFill>
                          <a:srgbClr val="000000"/>
                        </a:solidFill>
                        <a:effectLst/>
                        <a:latin typeface="Arial"/>
                      </a:endParaRPr>
                    </a:p>
                  </a:txBody>
                  <a:tcPr marL="9525" marR="9525" marT="9525" marB="0" anchor="ctr"/>
                </a:tc>
              </a:tr>
              <a:tr h="370840">
                <a:tc>
                  <a:txBody>
                    <a:bodyPr/>
                    <a:lstStyle/>
                    <a:p>
                      <a:pPr algn="l" fontAlgn="ctr"/>
                      <a:r>
                        <a:rPr lang="es-ES_tradnl" sz="1100" b="0" i="0" u="none" strike="noStrike" noProof="0" dirty="0" smtClean="0">
                          <a:solidFill>
                            <a:srgbClr val="000000"/>
                          </a:solidFill>
                          <a:effectLst/>
                          <a:latin typeface="Arial"/>
                        </a:rPr>
                        <a:t>Programa de Asistencia al Cumplimiento (CAP)</a:t>
                      </a:r>
                      <a:endParaRPr lang="es-ES_tradnl" sz="1100" b="0" i="0" u="none" strike="noStrike" noProof="0" dirty="0">
                        <a:solidFill>
                          <a:srgbClr val="000000"/>
                        </a:solidFill>
                        <a:effectLst/>
                        <a:latin typeface="Arial"/>
                      </a:endParaRPr>
                    </a:p>
                  </a:txBody>
                  <a:tcPr marL="9525" marR="9525" marT="9525" marB="0" anchor="ctr"/>
                </a:tc>
                <a:tc>
                  <a:txBody>
                    <a:bodyPr/>
                    <a:lstStyle/>
                    <a:p>
                      <a:pPr algn="r" fontAlgn="ctr"/>
                      <a:r>
                        <a:rPr lang="es-ES_tradnl" sz="1100" b="0" i="0" u="none" strike="noStrike" noProof="0" dirty="0" smtClean="0">
                          <a:solidFill>
                            <a:srgbClr val="000000"/>
                          </a:solidFill>
                          <a:effectLst/>
                          <a:latin typeface="Arial"/>
                        </a:rPr>
                        <a:t>10 187</a:t>
                      </a:r>
                      <a:endParaRPr lang="es-ES_tradnl" sz="1100" b="0" i="0" u="none" strike="noStrike" noProof="0" dirty="0">
                        <a:solidFill>
                          <a:srgbClr val="000000"/>
                        </a:solidFill>
                        <a:effectLst/>
                        <a:latin typeface="Arial"/>
                      </a:endParaRPr>
                    </a:p>
                  </a:txBody>
                  <a:tcPr marL="9525" marR="9525" marT="9525" marB="0" anchor="ctr"/>
                </a:tc>
                <a:tc>
                  <a:txBody>
                    <a:bodyPr/>
                    <a:lstStyle/>
                    <a:p>
                      <a:pPr algn="r" fontAlgn="ctr"/>
                      <a:r>
                        <a:rPr lang="es-ES_tradnl" sz="1100" b="0" i="0" u="none" strike="noStrike" noProof="0" dirty="0" smtClean="0">
                          <a:solidFill>
                            <a:srgbClr val="000000"/>
                          </a:solidFill>
                          <a:effectLst/>
                          <a:latin typeface="Arial"/>
                        </a:rPr>
                        <a:t>10 493</a:t>
                      </a:r>
                      <a:endParaRPr lang="es-ES_tradnl" sz="1100" b="0" i="0" u="none" strike="noStrike" noProof="0" dirty="0">
                        <a:solidFill>
                          <a:srgbClr val="000000"/>
                        </a:solidFill>
                        <a:effectLst/>
                        <a:latin typeface="Arial"/>
                      </a:endParaRPr>
                    </a:p>
                  </a:txBody>
                  <a:tcPr marL="9525" marR="9525" marT="9525" marB="0" anchor="ctr"/>
                </a:tc>
                <a:tc>
                  <a:txBody>
                    <a:bodyPr/>
                    <a:lstStyle/>
                    <a:p>
                      <a:pPr algn="r" fontAlgn="ctr"/>
                      <a:r>
                        <a:rPr lang="es-ES_tradnl" sz="1100" b="0" i="0" u="none" strike="noStrike" noProof="0" dirty="0" smtClean="0">
                          <a:solidFill>
                            <a:srgbClr val="000000"/>
                          </a:solidFill>
                          <a:effectLst/>
                          <a:latin typeface="Arial"/>
                        </a:rPr>
                        <a:t>10 808</a:t>
                      </a:r>
                      <a:endParaRPr lang="es-ES_tradnl" sz="1100" b="0" i="0" u="none" strike="noStrike" noProof="0" dirty="0">
                        <a:solidFill>
                          <a:srgbClr val="000000"/>
                        </a:solidFill>
                        <a:effectLst/>
                        <a:latin typeface="Arial"/>
                      </a:endParaRPr>
                    </a:p>
                  </a:txBody>
                  <a:tcPr marL="9525" marR="9525" marT="9525" marB="0" anchor="ctr"/>
                </a:tc>
                <a:tc>
                  <a:txBody>
                    <a:bodyPr/>
                    <a:lstStyle/>
                    <a:p>
                      <a:pPr algn="r" fontAlgn="ctr"/>
                      <a:r>
                        <a:rPr lang="es-ES_tradnl" sz="1100" b="0" i="0" u="none" strike="noStrike" noProof="0" dirty="0" smtClean="0">
                          <a:solidFill>
                            <a:srgbClr val="000000"/>
                          </a:solidFill>
                          <a:effectLst/>
                          <a:latin typeface="Arial"/>
                        </a:rPr>
                        <a:t>31 488</a:t>
                      </a:r>
                      <a:endParaRPr lang="es-ES_tradnl" sz="1100" b="0" i="0" u="none" strike="noStrike" noProof="0" dirty="0">
                        <a:solidFill>
                          <a:srgbClr val="000000"/>
                        </a:solidFill>
                        <a:effectLst/>
                        <a:latin typeface="Arial"/>
                      </a:endParaRPr>
                    </a:p>
                  </a:txBody>
                  <a:tcPr marL="9525" marR="9525" marT="9525" marB="0" anchor="ctr"/>
                </a:tc>
              </a:tr>
              <a:tr h="370840">
                <a:tc>
                  <a:txBody>
                    <a:bodyPr/>
                    <a:lstStyle/>
                    <a:p>
                      <a:pPr algn="l" fontAlgn="ctr"/>
                      <a:r>
                        <a:rPr lang="es-ES_tradnl" sz="1100" b="0" i="0" u="none" strike="noStrike" noProof="0" dirty="0" smtClean="0">
                          <a:solidFill>
                            <a:srgbClr val="000000"/>
                          </a:solidFill>
                          <a:effectLst/>
                          <a:latin typeface="Arial"/>
                        </a:rPr>
                        <a:t>Agencias de implementación (</a:t>
                      </a:r>
                      <a:r>
                        <a:rPr lang="es-ES_tradnl" sz="1100" b="0" i="0" u="none" strike="noStrike" noProof="0" dirty="0" err="1" smtClean="0">
                          <a:solidFill>
                            <a:srgbClr val="000000"/>
                          </a:solidFill>
                          <a:effectLst/>
                          <a:latin typeface="Arial"/>
                        </a:rPr>
                        <a:t>Core</a:t>
                      </a:r>
                      <a:r>
                        <a:rPr lang="es-ES_tradnl" sz="1100" b="0" i="0" u="none" strike="noStrike" noProof="0" dirty="0" smtClean="0">
                          <a:solidFill>
                            <a:srgbClr val="000000"/>
                          </a:solidFill>
                          <a:effectLst/>
                          <a:latin typeface="Arial"/>
                        </a:rPr>
                        <a:t>)</a:t>
                      </a:r>
                      <a:endParaRPr lang="es-ES_tradnl" sz="1100" b="0" i="0" u="none" strike="noStrike" noProof="0" dirty="0">
                        <a:solidFill>
                          <a:srgbClr val="000000"/>
                        </a:solidFill>
                        <a:effectLst/>
                        <a:latin typeface="Arial"/>
                      </a:endParaRPr>
                    </a:p>
                  </a:txBody>
                  <a:tcPr marL="9525" marR="9525" marT="9525" marB="0" anchor="ctr"/>
                </a:tc>
                <a:tc>
                  <a:txBody>
                    <a:bodyPr/>
                    <a:lstStyle/>
                    <a:p>
                      <a:pPr algn="r" fontAlgn="ctr"/>
                      <a:r>
                        <a:rPr lang="es-ES_tradnl" sz="1100" b="0" i="0" u="none" strike="noStrike" noProof="0" dirty="0" smtClean="0">
                          <a:solidFill>
                            <a:srgbClr val="000000"/>
                          </a:solidFill>
                          <a:effectLst/>
                          <a:latin typeface="Arial"/>
                        </a:rPr>
                        <a:t>5 762</a:t>
                      </a:r>
                      <a:endParaRPr lang="es-ES_tradnl" sz="1100" b="0" i="0" u="none" strike="noStrike" noProof="0" dirty="0">
                        <a:solidFill>
                          <a:srgbClr val="000000"/>
                        </a:solidFill>
                        <a:effectLst/>
                        <a:latin typeface="Arial"/>
                      </a:endParaRPr>
                    </a:p>
                  </a:txBody>
                  <a:tcPr marL="9525" marR="9525" marT="9525" marB="0" anchor="ctr"/>
                </a:tc>
                <a:tc>
                  <a:txBody>
                    <a:bodyPr/>
                    <a:lstStyle/>
                    <a:p>
                      <a:pPr algn="r" fontAlgn="ctr"/>
                      <a:r>
                        <a:rPr lang="es-ES_tradnl" sz="1100" b="0" i="0" u="none" strike="noStrike" noProof="0" dirty="0" smtClean="0">
                          <a:solidFill>
                            <a:srgbClr val="000000"/>
                          </a:solidFill>
                          <a:effectLst/>
                          <a:latin typeface="Arial"/>
                        </a:rPr>
                        <a:t>5 802</a:t>
                      </a:r>
                      <a:endParaRPr lang="es-ES_tradnl" sz="1100" b="0" i="0" u="none" strike="noStrike" noProof="0" dirty="0">
                        <a:solidFill>
                          <a:srgbClr val="000000"/>
                        </a:solidFill>
                        <a:effectLst/>
                        <a:latin typeface="Arial"/>
                      </a:endParaRPr>
                    </a:p>
                  </a:txBody>
                  <a:tcPr marL="9525" marR="9525" marT="9525" marB="0" anchor="ctr"/>
                </a:tc>
                <a:tc>
                  <a:txBody>
                    <a:bodyPr/>
                    <a:lstStyle/>
                    <a:p>
                      <a:pPr algn="r" fontAlgn="ctr"/>
                      <a:r>
                        <a:rPr lang="es-ES_tradnl" sz="1100" b="0" i="0" u="none" strike="noStrike" noProof="0" dirty="0" smtClean="0">
                          <a:solidFill>
                            <a:srgbClr val="000000"/>
                          </a:solidFill>
                          <a:effectLst/>
                          <a:latin typeface="Arial"/>
                        </a:rPr>
                        <a:t>5 842</a:t>
                      </a:r>
                      <a:endParaRPr lang="es-ES_tradnl" sz="1100" b="0" i="0" u="none" strike="noStrike" noProof="0" dirty="0">
                        <a:solidFill>
                          <a:srgbClr val="000000"/>
                        </a:solidFill>
                        <a:effectLst/>
                        <a:latin typeface="Arial"/>
                      </a:endParaRPr>
                    </a:p>
                  </a:txBody>
                  <a:tcPr marL="9525" marR="9525" marT="9525" marB="0" anchor="ctr"/>
                </a:tc>
                <a:tc>
                  <a:txBody>
                    <a:bodyPr/>
                    <a:lstStyle/>
                    <a:p>
                      <a:pPr algn="r" fontAlgn="ctr"/>
                      <a:r>
                        <a:rPr lang="es-ES_tradnl" sz="1100" b="0" i="0" u="none" strike="noStrike" noProof="0" dirty="0" smtClean="0">
                          <a:solidFill>
                            <a:srgbClr val="000000"/>
                          </a:solidFill>
                          <a:effectLst/>
                          <a:latin typeface="Arial"/>
                        </a:rPr>
                        <a:t>17 406</a:t>
                      </a:r>
                      <a:endParaRPr lang="es-ES_tradnl" sz="1100" b="0" i="0" u="none" strike="noStrike" noProof="0" dirty="0">
                        <a:solidFill>
                          <a:srgbClr val="000000"/>
                        </a:solidFill>
                        <a:effectLst/>
                        <a:latin typeface="Arial"/>
                      </a:endParaRPr>
                    </a:p>
                  </a:txBody>
                  <a:tcPr marL="9525" marR="9525" marT="9525" marB="0" anchor="ctr"/>
                </a:tc>
              </a:tr>
              <a:tr h="370840">
                <a:tc>
                  <a:txBody>
                    <a:bodyPr/>
                    <a:lstStyle/>
                    <a:p>
                      <a:pPr algn="l" fontAlgn="ctr"/>
                      <a:r>
                        <a:rPr lang="es-ES_tradnl" sz="1100" b="0" i="0" u="none" strike="noStrike" noProof="0" dirty="0" smtClean="0">
                          <a:solidFill>
                            <a:srgbClr val="000000"/>
                          </a:solidFill>
                          <a:effectLst/>
                          <a:latin typeface="Arial"/>
                        </a:rPr>
                        <a:t>Fortalecimiento institucional</a:t>
                      </a:r>
                      <a:endParaRPr lang="es-ES_tradnl" sz="1100" b="0" i="0" u="none" strike="noStrike" noProof="0" dirty="0">
                        <a:solidFill>
                          <a:srgbClr val="000000"/>
                        </a:solidFill>
                        <a:effectLst/>
                        <a:latin typeface="Arial"/>
                      </a:endParaRPr>
                    </a:p>
                  </a:txBody>
                  <a:tcPr marL="9525" marR="9525" marT="9525" marB="0" anchor="ctr"/>
                </a:tc>
                <a:tc>
                  <a:txBody>
                    <a:bodyPr/>
                    <a:lstStyle/>
                    <a:p>
                      <a:pPr algn="r" fontAlgn="ctr"/>
                      <a:r>
                        <a:rPr lang="es-ES_tradnl" sz="1100" b="0" i="0" u="none" strike="noStrike" noProof="0" dirty="0" smtClean="0">
                          <a:solidFill>
                            <a:srgbClr val="000000"/>
                          </a:solidFill>
                          <a:effectLst/>
                          <a:latin typeface="Arial"/>
                        </a:rPr>
                        <a:t>7 613</a:t>
                      </a:r>
                      <a:endParaRPr lang="es-ES_tradnl" sz="1100" b="0" i="0" u="none" strike="noStrike" noProof="0" dirty="0">
                        <a:solidFill>
                          <a:srgbClr val="000000"/>
                        </a:solidFill>
                        <a:effectLst/>
                        <a:latin typeface="Arial"/>
                      </a:endParaRPr>
                    </a:p>
                  </a:txBody>
                  <a:tcPr marL="9525" marR="9525" marT="9525" marB="0" anchor="ctr"/>
                </a:tc>
                <a:tc>
                  <a:txBody>
                    <a:bodyPr/>
                    <a:lstStyle/>
                    <a:p>
                      <a:pPr algn="r" fontAlgn="ctr"/>
                      <a:r>
                        <a:rPr lang="es-ES_tradnl" sz="1100" b="0" i="0" u="none" strike="noStrike" noProof="0" dirty="0" smtClean="0">
                          <a:solidFill>
                            <a:srgbClr val="000000"/>
                          </a:solidFill>
                          <a:effectLst/>
                          <a:latin typeface="Arial"/>
                        </a:rPr>
                        <a:t>8 406</a:t>
                      </a:r>
                      <a:endParaRPr lang="es-ES_tradnl" sz="1100" b="0" i="0" u="none" strike="noStrike" noProof="0" dirty="0">
                        <a:solidFill>
                          <a:srgbClr val="000000"/>
                        </a:solidFill>
                        <a:effectLst/>
                        <a:latin typeface="Arial"/>
                      </a:endParaRPr>
                    </a:p>
                  </a:txBody>
                  <a:tcPr marL="9525" marR="9525" marT="9525" marB="0" anchor="ctr"/>
                </a:tc>
                <a:tc>
                  <a:txBody>
                    <a:bodyPr/>
                    <a:lstStyle/>
                    <a:p>
                      <a:pPr algn="r" fontAlgn="ctr"/>
                      <a:r>
                        <a:rPr lang="es-ES_tradnl" sz="1100" b="0" i="0" u="none" strike="noStrike" noProof="0" dirty="0" smtClean="0">
                          <a:solidFill>
                            <a:srgbClr val="000000"/>
                          </a:solidFill>
                          <a:effectLst/>
                          <a:latin typeface="Arial"/>
                        </a:rPr>
                        <a:t>7 810</a:t>
                      </a:r>
                      <a:endParaRPr lang="es-ES_tradnl" sz="1100" b="0" i="0" u="none" strike="noStrike" noProof="0" dirty="0">
                        <a:solidFill>
                          <a:srgbClr val="000000"/>
                        </a:solidFill>
                        <a:effectLst/>
                        <a:latin typeface="Arial"/>
                      </a:endParaRPr>
                    </a:p>
                  </a:txBody>
                  <a:tcPr marL="9525" marR="9525" marT="9525" marB="0" anchor="ctr"/>
                </a:tc>
                <a:tc>
                  <a:txBody>
                    <a:bodyPr/>
                    <a:lstStyle/>
                    <a:p>
                      <a:pPr algn="r" fontAlgn="ctr"/>
                      <a:r>
                        <a:rPr lang="es-ES_tradnl" sz="1100" b="0" i="0" u="none" strike="noStrike" noProof="0" dirty="0" smtClean="0">
                          <a:solidFill>
                            <a:srgbClr val="000000"/>
                          </a:solidFill>
                          <a:effectLst/>
                          <a:latin typeface="Arial"/>
                        </a:rPr>
                        <a:t>23 829</a:t>
                      </a:r>
                      <a:endParaRPr lang="es-ES_tradnl" sz="1100" b="0" i="0" u="none" strike="noStrike" noProof="0" dirty="0">
                        <a:solidFill>
                          <a:srgbClr val="000000"/>
                        </a:solidFill>
                        <a:effectLst/>
                        <a:latin typeface="Arial"/>
                      </a:endParaRPr>
                    </a:p>
                  </a:txBody>
                  <a:tcPr marL="9525" marR="9525" marT="9525" marB="0" anchor="ctr"/>
                </a:tc>
              </a:tr>
              <a:tr h="370840">
                <a:tc>
                  <a:txBody>
                    <a:bodyPr/>
                    <a:lstStyle/>
                    <a:p>
                      <a:pPr algn="l" fontAlgn="ctr"/>
                      <a:r>
                        <a:rPr lang="es-ES_tradnl" sz="1100" b="0" i="0" u="none" strike="noStrike" noProof="0" dirty="0" smtClean="0">
                          <a:solidFill>
                            <a:srgbClr val="000000"/>
                          </a:solidFill>
                          <a:effectLst/>
                          <a:latin typeface="Arial"/>
                        </a:rPr>
                        <a:t>Costos Secretaría, Comité Ejecutivo y evaluación y monitoreo</a:t>
                      </a:r>
                    </a:p>
                  </a:txBody>
                  <a:tcPr marL="9525" marR="9525" marT="9525" marB="0" anchor="ctr"/>
                </a:tc>
                <a:tc>
                  <a:txBody>
                    <a:bodyPr/>
                    <a:lstStyle/>
                    <a:p>
                      <a:pPr algn="r" fontAlgn="ctr"/>
                      <a:r>
                        <a:rPr lang="es-ES_tradnl" sz="1100" b="0" i="0" u="none" strike="noStrike" noProof="0" dirty="0" smtClean="0">
                          <a:solidFill>
                            <a:srgbClr val="000000"/>
                          </a:solidFill>
                          <a:effectLst/>
                          <a:latin typeface="Arial"/>
                        </a:rPr>
                        <a:t>6 120</a:t>
                      </a:r>
                      <a:endParaRPr lang="es-ES_tradnl" sz="1100" b="0" i="0" u="none" strike="noStrike" noProof="0" dirty="0">
                        <a:solidFill>
                          <a:srgbClr val="000000"/>
                        </a:solidFill>
                        <a:effectLst/>
                        <a:latin typeface="Arial"/>
                      </a:endParaRPr>
                    </a:p>
                  </a:txBody>
                  <a:tcPr marL="9525" marR="9525" marT="9525" marB="0" anchor="ctr"/>
                </a:tc>
                <a:tc>
                  <a:txBody>
                    <a:bodyPr/>
                    <a:lstStyle/>
                    <a:p>
                      <a:pPr algn="r" fontAlgn="ctr"/>
                      <a:r>
                        <a:rPr lang="es-ES_tradnl" sz="1100" b="0" i="0" u="none" strike="noStrike" noProof="0" dirty="0" smtClean="0">
                          <a:solidFill>
                            <a:srgbClr val="000000"/>
                          </a:solidFill>
                          <a:effectLst/>
                          <a:latin typeface="Arial"/>
                        </a:rPr>
                        <a:t>6 252</a:t>
                      </a:r>
                      <a:endParaRPr lang="es-ES_tradnl" sz="1100" b="0" i="0" u="none" strike="noStrike" noProof="0" dirty="0">
                        <a:solidFill>
                          <a:srgbClr val="000000"/>
                        </a:solidFill>
                        <a:effectLst/>
                        <a:latin typeface="Arial"/>
                      </a:endParaRPr>
                    </a:p>
                  </a:txBody>
                  <a:tcPr marL="9525" marR="9525" marT="9525" marB="0" anchor="ctr"/>
                </a:tc>
                <a:tc>
                  <a:txBody>
                    <a:bodyPr/>
                    <a:lstStyle/>
                    <a:p>
                      <a:pPr algn="r" fontAlgn="ctr"/>
                      <a:r>
                        <a:rPr lang="es-ES_tradnl" sz="1100" b="0" i="0" u="none" strike="noStrike" noProof="0" dirty="0" smtClean="0">
                          <a:solidFill>
                            <a:srgbClr val="000000"/>
                          </a:solidFill>
                          <a:effectLst/>
                          <a:latin typeface="Arial"/>
                        </a:rPr>
                        <a:t>6 389</a:t>
                      </a:r>
                      <a:endParaRPr lang="es-ES_tradnl" sz="1100" b="0" i="0" u="none" strike="noStrike" noProof="0" dirty="0">
                        <a:solidFill>
                          <a:srgbClr val="000000"/>
                        </a:solidFill>
                        <a:effectLst/>
                        <a:latin typeface="Arial"/>
                      </a:endParaRPr>
                    </a:p>
                  </a:txBody>
                  <a:tcPr marL="9525" marR="9525" marT="9525" marB="0" anchor="ctr"/>
                </a:tc>
                <a:tc>
                  <a:txBody>
                    <a:bodyPr/>
                    <a:lstStyle/>
                    <a:p>
                      <a:pPr algn="r" fontAlgn="ctr"/>
                      <a:r>
                        <a:rPr lang="es-ES_tradnl" sz="1100" b="0" i="0" u="none" strike="noStrike" noProof="0" dirty="0" smtClean="0">
                          <a:solidFill>
                            <a:srgbClr val="000000"/>
                          </a:solidFill>
                          <a:effectLst/>
                          <a:latin typeface="Arial"/>
                        </a:rPr>
                        <a:t>18 761</a:t>
                      </a:r>
                      <a:endParaRPr lang="es-ES_tradnl" sz="1100" b="0" i="0" u="none" strike="noStrike" noProof="0" dirty="0">
                        <a:solidFill>
                          <a:srgbClr val="000000"/>
                        </a:solidFill>
                        <a:effectLst/>
                        <a:latin typeface="Arial"/>
                      </a:endParaRPr>
                    </a:p>
                  </a:txBody>
                  <a:tcPr marL="9525" marR="9525" marT="9525" marB="0" anchor="ctr"/>
                </a:tc>
              </a:tr>
              <a:tr h="370840">
                <a:tc>
                  <a:txBody>
                    <a:bodyPr/>
                    <a:lstStyle/>
                    <a:p>
                      <a:pPr algn="l" fontAlgn="ctr"/>
                      <a:r>
                        <a:rPr lang="es-ES_tradnl" sz="1100" b="0" i="0" u="none" strike="noStrike" noProof="0" dirty="0" smtClean="0">
                          <a:solidFill>
                            <a:srgbClr val="000000"/>
                          </a:solidFill>
                          <a:effectLst/>
                          <a:latin typeface="Arial"/>
                        </a:rPr>
                        <a:t>Tesorería</a:t>
                      </a:r>
                      <a:endParaRPr lang="es-ES_tradnl" sz="1100" b="0" i="0" u="none" strike="noStrike" noProof="0" dirty="0">
                        <a:solidFill>
                          <a:srgbClr val="000000"/>
                        </a:solidFill>
                        <a:effectLst/>
                        <a:latin typeface="Arial"/>
                      </a:endParaRPr>
                    </a:p>
                  </a:txBody>
                  <a:tcPr marL="9525" marR="9525" marT="9525" marB="0" anchor="ctr"/>
                </a:tc>
                <a:tc>
                  <a:txBody>
                    <a:bodyPr/>
                    <a:lstStyle/>
                    <a:p>
                      <a:pPr algn="r" fontAlgn="ctr"/>
                      <a:r>
                        <a:rPr lang="es-ES_tradnl" sz="1100" b="0" i="0" u="none" strike="noStrike" noProof="0" dirty="0" smtClean="0">
                          <a:solidFill>
                            <a:srgbClr val="000000"/>
                          </a:solidFill>
                          <a:effectLst/>
                          <a:latin typeface="Arial"/>
                        </a:rPr>
                        <a:t>500</a:t>
                      </a:r>
                      <a:endParaRPr lang="es-ES_tradnl" sz="1100" b="0" i="0" u="none" strike="noStrike" noProof="0" dirty="0">
                        <a:solidFill>
                          <a:srgbClr val="000000"/>
                        </a:solidFill>
                        <a:effectLst/>
                        <a:latin typeface="Arial"/>
                      </a:endParaRPr>
                    </a:p>
                  </a:txBody>
                  <a:tcPr marL="9525" marR="9525" marT="9525" marB="0" anchor="ctr"/>
                </a:tc>
                <a:tc>
                  <a:txBody>
                    <a:bodyPr/>
                    <a:lstStyle/>
                    <a:p>
                      <a:pPr algn="r" fontAlgn="ctr"/>
                      <a:r>
                        <a:rPr lang="es-ES_tradnl" sz="1100" b="0" i="0" u="none" strike="noStrike" noProof="0" dirty="0" smtClean="0">
                          <a:solidFill>
                            <a:srgbClr val="000000"/>
                          </a:solidFill>
                          <a:effectLst/>
                          <a:latin typeface="Arial"/>
                        </a:rPr>
                        <a:t>500</a:t>
                      </a:r>
                      <a:endParaRPr lang="es-ES_tradnl" sz="1100" b="0" i="0" u="none" strike="noStrike" noProof="0" dirty="0">
                        <a:solidFill>
                          <a:srgbClr val="000000"/>
                        </a:solidFill>
                        <a:effectLst/>
                        <a:latin typeface="Arial"/>
                      </a:endParaRPr>
                    </a:p>
                  </a:txBody>
                  <a:tcPr marL="9525" marR="9525" marT="9525" marB="0" anchor="ctr"/>
                </a:tc>
                <a:tc>
                  <a:txBody>
                    <a:bodyPr/>
                    <a:lstStyle/>
                    <a:p>
                      <a:pPr algn="r" fontAlgn="ctr"/>
                      <a:r>
                        <a:rPr lang="es-ES_tradnl" sz="1100" b="0" i="0" u="none" strike="noStrike" noProof="0" dirty="0" smtClean="0">
                          <a:solidFill>
                            <a:srgbClr val="000000"/>
                          </a:solidFill>
                          <a:effectLst/>
                          <a:latin typeface="Arial"/>
                        </a:rPr>
                        <a:t>500</a:t>
                      </a:r>
                      <a:endParaRPr lang="es-ES_tradnl" sz="1100" b="0" i="0" u="none" strike="noStrike" noProof="0" dirty="0">
                        <a:solidFill>
                          <a:srgbClr val="000000"/>
                        </a:solidFill>
                        <a:effectLst/>
                        <a:latin typeface="Arial"/>
                      </a:endParaRPr>
                    </a:p>
                  </a:txBody>
                  <a:tcPr marL="9525" marR="9525" marT="9525" marB="0" anchor="ctr"/>
                </a:tc>
                <a:tc>
                  <a:txBody>
                    <a:bodyPr/>
                    <a:lstStyle/>
                    <a:p>
                      <a:pPr algn="r" fontAlgn="ctr"/>
                      <a:r>
                        <a:rPr lang="es-ES_tradnl" sz="1100" b="0" i="0" u="none" strike="noStrike" noProof="0" dirty="0" smtClean="0">
                          <a:solidFill>
                            <a:srgbClr val="000000"/>
                          </a:solidFill>
                          <a:effectLst/>
                          <a:latin typeface="Arial"/>
                        </a:rPr>
                        <a:t>1 500</a:t>
                      </a:r>
                      <a:endParaRPr lang="es-ES_tradnl" sz="1100" b="0" i="0" u="none" strike="noStrike" noProof="0" dirty="0">
                        <a:solidFill>
                          <a:srgbClr val="000000"/>
                        </a:solidFill>
                        <a:effectLst/>
                        <a:latin typeface="Arial"/>
                      </a:endParaRPr>
                    </a:p>
                  </a:txBody>
                  <a:tcPr marL="9525" marR="9525" marT="9525" marB="0" anchor="ctr"/>
                </a:tc>
              </a:tr>
              <a:tr h="370840">
                <a:tc>
                  <a:txBody>
                    <a:bodyPr/>
                    <a:lstStyle/>
                    <a:p>
                      <a:pPr algn="l" fontAlgn="ctr"/>
                      <a:r>
                        <a:rPr lang="es-ES_tradnl" sz="1100" b="1" i="0" u="none" strike="noStrike" noProof="0" dirty="0" smtClean="0">
                          <a:solidFill>
                            <a:srgbClr val="000000"/>
                          </a:solidFill>
                          <a:effectLst/>
                          <a:latin typeface="Arial"/>
                        </a:rPr>
                        <a:t>Total</a:t>
                      </a:r>
                      <a:r>
                        <a:rPr lang="es-ES_tradnl" sz="1100" b="0" i="0" u="none" strike="noStrike" noProof="0" dirty="0" smtClean="0">
                          <a:solidFill>
                            <a:srgbClr val="000000"/>
                          </a:solidFill>
                          <a:effectLst/>
                          <a:latin typeface="Arial"/>
                        </a:rPr>
                        <a:t> (necesario para el cumplimiento de los MYA </a:t>
                      </a:r>
                      <a:r>
                        <a:rPr lang="es-ES_tradnl" sz="1100" b="0" i="0" u="none" strike="noStrike" baseline="0" noProof="0" dirty="0" smtClean="0">
                          <a:solidFill>
                            <a:srgbClr val="000000"/>
                          </a:solidFill>
                          <a:effectLst/>
                          <a:latin typeface="Arial"/>
                        </a:rPr>
                        <a:t>y gastos ordinarios</a:t>
                      </a:r>
                      <a:r>
                        <a:rPr lang="es-ES_tradnl" sz="1100" b="0" i="0" u="none" strike="noStrike" noProof="0" dirty="0" smtClean="0">
                          <a:solidFill>
                            <a:srgbClr val="000000"/>
                          </a:solidFill>
                          <a:effectLst/>
                          <a:latin typeface="Arial"/>
                        </a:rPr>
                        <a:t>) </a:t>
                      </a:r>
                      <a:endParaRPr lang="es-ES_tradnl" sz="1100" b="1" i="0" u="none" strike="noStrike" noProof="0" dirty="0">
                        <a:solidFill>
                          <a:srgbClr val="000000"/>
                        </a:solidFill>
                        <a:effectLst/>
                        <a:latin typeface="Arial"/>
                      </a:endParaRPr>
                    </a:p>
                  </a:txBody>
                  <a:tcPr marL="9525" marR="9525" marT="9525" marB="0" anchor="ctr"/>
                </a:tc>
                <a:tc>
                  <a:txBody>
                    <a:bodyPr/>
                    <a:lstStyle/>
                    <a:p>
                      <a:pPr algn="r" fontAlgn="ctr"/>
                      <a:r>
                        <a:rPr lang="es-ES_tradnl" sz="1100" b="1" i="0" u="none" strike="noStrike" noProof="0" dirty="0" smtClean="0">
                          <a:solidFill>
                            <a:srgbClr val="000000"/>
                          </a:solidFill>
                          <a:effectLst/>
                          <a:latin typeface="Arial"/>
                        </a:rPr>
                        <a:t>170 654</a:t>
                      </a:r>
                      <a:endParaRPr lang="es-ES_tradnl" sz="1100" b="1" i="0" u="none" strike="noStrike" noProof="0" dirty="0">
                        <a:solidFill>
                          <a:srgbClr val="000000"/>
                        </a:solidFill>
                        <a:effectLst/>
                        <a:latin typeface="Arial"/>
                      </a:endParaRPr>
                    </a:p>
                  </a:txBody>
                  <a:tcPr marL="9525" marR="9525" marT="9525" marB="0" anchor="ctr"/>
                </a:tc>
                <a:tc>
                  <a:txBody>
                    <a:bodyPr/>
                    <a:lstStyle/>
                    <a:p>
                      <a:pPr algn="r" fontAlgn="ctr"/>
                      <a:r>
                        <a:rPr lang="es-ES_tradnl" sz="1100" b="1" i="0" u="none" strike="noStrike" noProof="0" dirty="0" smtClean="0">
                          <a:solidFill>
                            <a:srgbClr val="000000"/>
                          </a:solidFill>
                          <a:effectLst/>
                          <a:latin typeface="Arial"/>
                        </a:rPr>
                        <a:t>106 563</a:t>
                      </a:r>
                      <a:endParaRPr lang="es-ES_tradnl" sz="1100" b="1" i="0" u="none" strike="noStrike" noProof="0" dirty="0">
                        <a:solidFill>
                          <a:srgbClr val="000000"/>
                        </a:solidFill>
                        <a:effectLst/>
                        <a:latin typeface="Arial"/>
                      </a:endParaRPr>
                    </a:p>
                  </a:txBody>
                  <a:tcPr marL="9525" marR="9525" marT="9525" marB="0" anchor="ctr"/>
                </a:tc>
                <a:tc>
                  <a:txBody>
                    <a:bodyPr/>
                    <a:lstStyle/>
                    <a:p>
                      <a:pPr algn="r" fontAlgn="ctr"/>
                      <a:r>
                        <a:rPr lang="es-ES_tradnl" sz="1100" b="1" i="0" u="none" strike="noStrike" noProof="0" dirty="0" smtClean="0">
                          <a:solidFill>
                            <a:srgbClr val="000000"/>
                          </a:solidFill>
                          <a:effectLst/>
                          <a:latin typeface="Arial"/>
                        </a:rPr>
                        <a:t>121 319</a:t>
                      </a:r>
                      <a:endParaRPr lang="es-ES_tradnl" sz="1100" b="1" i="0" u="none" strike="noStrike" noProof="0" dirty="0">
                        <a:solidFill>
                          <a:srgbClr val="000000"/>
                        </a:solidFill>
                        <a:effectLst/>
                        <a:latin typeface="Arial"/>
                      </a:endParaRPr>
                    </a:p>
                  </a:txBody>
                  <a:tcPr marL="9525" marR="9525" marT="9525" marB="0" anchor="ctr"/>
                </a:tc>
                <a:tc>
                  <a:txBody>
                    <a:bodyPr/>
                    <a:lstStyle/>
                    <a:p>
                      <a:pPr algn="r" fontAlgn="ctr"/>
                      <a:r>
                        <a:rPr lang="es-ES_tradnl" sz="1100" b="1" i="0" u="none" strike="noStrike" noProof="0" dirty="0" smtClean="0">
                          <a:solidFill>
                            <a:srgbClr val="000000"/>
                          </a:solidFill>
                          <a:effectLst/>
                          <a:latin typeface="Arial"/>
                        </a:rPr>
                        <a:t>398 536</a:t>
                      </a:r>
                      <a:endParaRPr lang="es-ES_tradnl" sz="1100" b="1" i="0" u="none" strike="noStrike" noProof="0" dirty="0">
                        <a:solidFill>
                          <a:srgbClr val="000000"/>
                        </a:solidFill>
                        <a:effectLst/>
                        <a:latin typeface="Arial"/>
                      </a:endParaRPr>
                    </a:p>
                  </a:txBody>
                  <a:tcPr marL="9525" marR="9525" marT="9525" marB="0" anchor="ctr"/>
                </a:tc>
              </a:tr>
              <a:tr h="370840">
                <a:tc>
                  <a:txBody>
                    <a:bodyPr/>
                    <a:lstStyle/>
                    <a:p>
                      <a:pPr algn="l" fontAlgn="ctr"/>
                      <a:r>
                        <a:rPr lang="es-ES_tradnl" sz="1100" b="0" i="0" u="none" strike="noStrike" noProof="0" dirty="0" smtClean="0">
                          <a:solidFill>
                            <a:srgbClr val="000000"/>
                          </a:solidFill>
                          <a:effectLst/>
                          <a:latin typeface="Arial"/>
                        </a:rPr>
                        <a:t>Presupuesto</a:t>
                      </a:r>
                      <a:endParaRPr lang="es-ES_tradnl" sz="1100" b="0" i="0" u="none" strike="noStrike" noProof="0" dirty="0">
                        <a:solidFill>
                          <a:srgbClr val="000000"/>
                        </a:solidFill>
                        <a:effectLst/>
                        <a:latin typeface="Arial"/>
                      </a:endParaRPr>
                    </a:p>
                  </a:txBody>
                  <a:tcPr marL="9525" marR="9525" marT="9525" marB="0" anchor="ctr"/>
                </a:tc>
                <a:tc>
                  <a:txBody>
                    <a:bodyPr/>
                    <a:lstStyle/>
                    <a:p>
                      <a:pPr algn="r" fontAlgn="ctr"/>
                      <a:r>
                        <a:rPr lang="es-ES_tradnl" sz="1100" b="0" i="0" u="none" strike="noStrike" noProof="0" dirty="0" smtClean="0">
                          <a:solidFill>
                            <a:srgbClr val="000000"/>
                          </a:solidFill>
                          <a:effectLst/>
                          <a:latin typeface="Arial"/>
                        </a:rPr>
                        <a:t>169 678</a:t>
                      </a:r>
                      <a:endParaRPr lang="es-ES_tradnl" sz="1100" b="0" i="0" u="none" strike="noStrike" noProof="0" dirty="0">
                        <a:solidFill>
                          <a:srgbClr val="000000"/>
                        </a:solidFill>
                        <a:effectLst/>
                        <a:latin typeface="Arial"/>
                      </a:endParaRPr>
                    </a:p>
                  </a:txBody>
                  <a:tcPr marL="9525" marR="9525" marT="9525" marB="0" anchor="ctr"/>
                </a:tc>
                <a:tc>
                  <a:txBody>
                    <a:bodyPr/>
                    <a:lstStyle/>
                    <a:p>
                      <a:pPr algn="r" fontAlgn="ctr"/>
                      <a:r>
                        <a:rPr lang="es-ES_tradnl" sz="1100" b="0" i="0" u="none" strike="noStrike" noProof="0" dirty="0" smtClean="0">
                          <a:solidFill>
                            <a:srgbClr val="000000"/>
                          </a:solidFill>
                          <a:effectLst/>
                          <a:latin typeface="Arial"/>
                        </a:rPr>
                        <a:t>160 000</a:t>
                      </a:r>
                      <a:endParaRPr lang="es-ES_tradnl" sz="1100" b="0" i="0" u="none" strike="noStrike" noProof="0" dirty="0">
                        <a:solidFill>
                          <a:srgbClr val="000000"/>
                        </a:solidFill>
                        <a:effectLst/>
                        <a:latin typeface="Arial"/>
                      </a:endParaRPr>
                    </a:p>
                  </a:txBody>
                  <a:tcPr marL="9525" marR="9525" marT="9525" marB="0" anchor="ctr"/>
                </a:tc>
                <a:tc>
                  <a:txBody>
                    <a:bodyPr/>
                    <a:lstStyle/>
                    <a:p>
                      <a:pPr algn="r" fontAlgn="ctr"/>
                      <a:r>
                        <a:rPr lang="es-ES_tradnl" sz="1100" b="0" i="0" u="none" strike="noStrike" noProof="0" dirty="0" smtClean="0">
                          <a:solidFill>
                            <a:srgbClr val="000000"/>
                          </a:solidFill>
                          <a:effectLst/>
                          <a:latin typeface="Arial"/>
                        </a:rPr>
                        <a:t>150 000</a:t>
                      </a:r>
                      <a:endParaRPr lang="es-ES_tradnl" sz="1100" b="0" i="0" u="none" strike="noStrike" noProof="0" dirty="0">
                        <a:solidFill>
                          <a:srgbClr val="000000"/>
                        </a:solidFill>
                        <a:effectLst/>
                        <a:latin typeface="Arial"/>
                      </a:endParaRPr>
                    </a:p>
                  </a:txBody>
                  <a:tcPr marL="9525" marR="9525" marT="9525" marB="0" anchor="ctr"/>
                </a:tc>
                <a:tc>
                  <a:txBody>
                    <a:bodyPr/>
                    <a:lstStyle/>
                    <a:p>
                      <a:pPr algn="r" fontAlgn="ctr"/>
                      <a:r>
                        <a:rPr lang="es-ES_tradnl" sz="1100" b="0" i="0" u="none" strike="noStrike" noProof="0" dirty="0" smtClean="0">
                          <a:solidFill>
                            <a:srgbClr val="000000"/>
                          </a:solidFill>
                          <a:effectLst/>
                          <a:latin typeface="Arial"/>
                        </a:rPr>
                        <a:t>479 678</a:t>
                      </a:r>
                      <a:endParaRPr lang="es-ES_tradnl" sz="1100" b="0" i="0" u="none" strike="noStrike" noProof="0" dirty="0">
                        <a:solidFill>
                          <a:srgbClr val="000000"/>
                        </a:solidFill>
                        <a:effectLst/>
                        <a:latin typeface="Arial"/>
                      </a:endParaRPr>
                    </a:p>
                  </a:txBody>
                  <a:tcPr marL="9525" marR="9525" marT="9525" marB="0" anchor="ctr"/>
                </a:tc>
              </a:tr>
            </a:tbl>
          </a:graphicData>
        </a:graphic>
      </p:graphicFrame>
    </p:spTree>
    <p:extLst>
      <p:ext uri="{BB962C8B-B14F-4D97-AF65-F5344CB8AC3E}">
        <p14:creationId xmlns:p14="http://schemas.microsoft.com/office/powerpoint/2010/main" val="933538183"/>
      </p:ext>
    </p:extLst>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96752"/>
            <a:ext cx="8676456" cy="720080"/>
          </a:xfrm>
        </p:spPr>
        <p:txBody>
          <a:bodyPr/>
          <a:lstStyle/>
          <a:p>
            <a:pPr algn="ctr"/>
            <a:r>
              <a:rPr lang="es-ES_tradnl" dirty="0" smtClean="0">
                <a:solidFill>
                  <a:schemeClr val="tx1"/>
                </a:solidFill>
              </a:rPr>
              <a:t>Planes de gestión de eliminación de los HCFC aprobados (Reuniones 67ª - 69ª)</a:t>
            </a:r>
            <a:endParaRPr lang="es-ES_tradnl"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26591774"/>
              </p:ext>
            </p:extLst>
          </p:nvPr>
        </p:nvGraphicFramePr>
        <p:xfrm>
          <a:off x="611560" y="2348880"/>
          <a:ext cx="7848872" cy="3431526"/>
        </p:xfrm>
        <a:graphic>
          <a:graphicData uri="http://schemas.openxmlformats.org/drawingml/2006/table">
            <a:tbl>
              <a:tblPr firstRow="1" bandRow="1">
                <a:tableStyleId>{5C22544A-7EE6-4342-B048-85BDC9FD1C3A}</a:tableStyleId>
              </a:tblPr>
              <a:tblGrid>
                <a:gridCol w="1173663"/>
                <a:gridCol w="293415"/>
                <a:gridCol w="1803776"/>
                <a:gridCol w="440123"/>
                <a:gridCol w="1906546"/>
                <a:gridCol w="362111"/>
                <a:gridCol w="1869238"/>
              </a:tblGrid>
              <a:tr h="299502">
                <a:tc>
                  <a:txBody>
                    <a:bodyPr/>
                    <a:lstStyle/>
                    <a:p>
                      <a:pPr algn="ctr"/>
                      <a:endParaRPr lang="es-ES_tradnl" sz="1400" noProof="0" dirty="0"/>
                    </a:p>
                  </a:txBody>
                  <a:tcPr>
                    <a:solidFill>
                      <a:schemeClr val="accent3">
                        <a:lumMod val="85000"/>
                      </a:schemeClr>
                    </a:solidFill>
                  </a:tcPr>
                </a:tc>
                <a:tc gridSpan="2">
                  <a:txBody>
                    <a:bodyPr/>
                    <a:lstStyle/>
                    <a:p>
                      <a:pPr algn="ctr"/>
                      <a:r>
                        <a:rPr lang="es-ES_tradnl" sz="1400" noProof="0" dirty="0" smtClean="0">
                          <a:solidFill>
                            <a:schemeClr val="accent4"/>
                          </a:solidFill>
                        </a:rPr>
                        <a:t>67ª Reunión</a:t>
                      </a:r>
                      <a:endParaRPr lang="es-ES_tradnl" sz="1400" noProof="0" dirty="0">
                        <a:solidFill>
                          <a:schemeClr val="accent4"/>
                        </a:solidFill>
                      </a:endParaRPr>
                    </a:p>
                  </a:txBody>
                  <a:tcPr>
                    <a:solidFill>
                      <a:schemeClr val="accent3">
                        <a:lumMod val="85000"/>
                      </a:schemeClr>
                    </a:solidFill>
                  </a:tcPr>
                </a:tc>
                <a:tc hMerge="1">
                  <a:txBody>
                    <a:bodyPr/>
                    <a:lstStyle/>
                    <a:p>
                      <a:endParaRPr lang="en-CA" dirty="0"/>
                    </a:p>
                  </a:txBody>
                  <a:tcPr/>
                </a:tc>
                <a:tc gridSpan="2">
                  <a:txBody>
                    <a:bodyPr/>
                    <a:lstStyle/>
                    <a:p>
                      <a:pPr algn="ctr"/>
                      <a:r>
                        <a:rPr lang="es-ES_tradnl" sz="1400" noProof="0" dirty="0" smtClean="0">
                          <a:solidFill>
                            <a:schemeClr val="accent4"/>
                          </a:solidFill>
                        </a:rPr>
                        <a:t>68ª Reunión</a:t>
                      </a:r>
                      <a:endParaRPr lang="es-ES_tradnl" sz="1400" noProof="0" dirty="0">
                        <a:solidFill>
                          <a:schemeClr val="accent4"/>
                        </a:solidFill>
                      </a:endParaRPr>
                    </a:p>
                  </a:txBody>
                  <a:tcPr>
                    <a:solidFill>
                      <a:schemeClr val="accent3">
                        <a:lumMod val="85000"/>
                      </a:schemeClr>
                    </a:solidFill>
                  </a:tcPr>
                </a:tc>
                <a:tc hMerge="1">
                  <a:txBody>
                    <a:bodyPr/>
                    <a:lstStyle/>
                    <a:p>
                      <a:endParaRPr lang="en-CA" dirty="0"/>
                    </a:p>
                  </a:txBody>
                  <a:tcPr/>
                </a:tc>
                <a:tc gridSpan="2">
                  <a:txBody>
                    <a:bodyPr/>
                    <a:lstStyle/>
                    <a:p>
                      <a:pPr algn="ctr"/>
                      <a:r>
                        <a:rPr lang="es-ES_tradnl" sz="1400" noProof="0" dirty="0" smtClean="0">
                          <a:solidFill>
                            <a:schemeClr val="accent4"/>
                          </a:solidFill>
                        </a:rPr>
                        <a:t>69ª Reunión</a:t>
                      </a:r>
                      <a:endParaRPr lang="es-ES_tradnl" sz="1400" noProof="0" dirty="0">
                        <a:solidFill>
                          <a:schemeClr val="accent4"/>
                        </a:solidFill>
                      </a:endParaRPr>
                    </a:p>
                  </a:txBody>
                  <a:tcPr>
                    <a:solidFill>
                      <a:schemeClr val="accent3">
                        <a:lumMod val="85000"/>
                      </a:schemeClr>
                    </a:solidFill>
                  </a:tcPr>
                </a:tc>
                <a:tc hMerge="1">
                  <a:txBody>
                    <a:bodyPr/>
                    <a:lstStyle/>
                    <a:p>
                      <a:endParaRPr lang="en-CA" dirty="0"/>
                    </a:p>
                  </a:txBody>
                  <a:tcPr/>
                </a:tc>
              </a:tr>
              <a:tr h="928457">
                <a:tc>
                  <a:txBody>
                    <a:bodyPr/>
                    <a:lstStyle/>
                    <a:p>
                      <a:pPr algn="ctr"/>
                      <a:endParaRPr lang="es-ES_tradnl" sz="1400" noProof="0" dirty="0">
                        <a:solidFill>
                          <a:schemeClr val="accent4"/>
                        </a:solidFill>
                      </a:endParaRPr>
                    </a:p>
                  </a:txBody>
                  <a:tcPr>
                    <a:solidFill>
                      <a:schemeClr val="accent3">
                        <a:lumMod val="85000"/>
                      </a:schemeClr>
                    </a:solidFill>
                  </a:tcPr>
                </a:tc>
                <a:tc>
                  <a:txBody>
                    <a:bodyPr/>
                    <a:lstStyle/>
                    <a:p>
                      <a:pPr algn="ctr"/>
                      <a:r>
                        <a:rPr lang="es-ES_tradnl" sz="1400" noProof="0" dirty="0" smtClean="0">
                          <a:solidFill>
                            <a:schemeClr val="accent4"/>
                          </a:solidFill>
                        </a:rPr>
                        <a:t>№</a:t>
                      </a:r>
                      <a:endParaRPr lang="es-ES_tradnl" sz="1400" noProof="0" dirty="0">
                        <a:solidFill>
                          <a:schemeClr val="accent4"/>
                        </a:solidFill>
                      </a:endParaRPr>
                    </a:p>
                  </a:txBody>
                  <a:tcPr>
                    <a:solidFill>
                      <a:schemeClr val="accent3">
                        <a:lumMod val="85000"/>
                      </a:schemeClr>
                    </a:solidFill>
                  </a:tcPr>
                </a:tc>
                <a:tc>
                  <a:txBody>
                    <a:bodyPr/>
                    <a:lstStyle/>
                    <a:p>
                      <a:pPr algn="ctr"/>
                      <a:r>
                        <a:rPr lang="es-ES_tradnl" sz="1400" noProof="0" dirty="0" smtClean="0">
                          <a:solidFill>
                            <a:schemeClr val="accent4"/>
                          </a:solidFill>
                        </a:rPr>
                        <a:t>Financiación</a:t>
                      </a:r>
                      <a:r>
                        <a:rPr lang="es-ES_tradnl" sz="1400" baseline="0" noProof="0" dirty="0" smtClean="0">
                          <a:solidFill>
                            <a:schemeClr val="accent4"/>
                          </a:solidFill>
                        </a:rPr>
                        <a:t> aprobada / Aprobada en principio </a:t>
                      </a:r>
                      <a:r>
                        <a:rPr lang="es-ES_tradnl" sz="1400" noProof="0" dirty="0" smtClean="0">
                          <a:solidFill>
                            <a:schemeClr val="accent4"/>
                          </a:solidFill>
                        </a:rPr>
                        <a:t>($EUA)</a:t>
                      </a:r>
                      <a:endParaRPr lang="es-ES_tradnl" sz="1400" noProof="0" dirty="0">
                        <a:solidFill>
                          <a:schemeClr val="accent4"/>
                        </a:solidFill>
                      </a:endParaRPr>
                    </a:p>
                  </a:txBody>
                  <a:tcPr>
                    <a:solidFill>
                      <a:schemeClr val="accent3">
                        <a:lumMod val="85000"/>
                      </a:schemeClr>
                    </a:solidFill>
                  </a:tcPr>
                </a:tc>
                <a:tc>
                  <a:txBody>
                    <a:bodyPr/>
                    <a:lstStyle/>
                    <a:p>
                      <a:pPr algn="ctr"/>
                      <a:r>
                        <a:rPr lang="es-ES_tradnl" sz="1400" noProof="0" dirty="0" smtClean="0">
                          <a:solidFill>
                            <a:schemeClr val="accent4"/>
                          </a:solidFill>
                        </a:rPr>
                        <a:t>№</a:t>
                      </a:r>
                      <a:endParaRPr lang="es-ES_tradnl" sz="1400" noProof="0" dirty="0">
                        <a:solidFill>
                          <a:schemeClr val="accent4"/>
                        </a:solidFill>
                      </a:endParaRPr>
                    </a:p>
                  </a:txBody>
                  <a:tcPr>
                    <a:solidFill>
                      <a:schemeClr val="accent3">
                        <a:lumMod val="85000"/>
                      </a:schemeClr>
                    </a:solidFill>
                  </a:tcPr>
                </a:tc>
                <a:tc>
                  <a:txBody>
                    <a:bodyPr/>
                    <a:lstStyle/>
                    <a:p>
                      <a:pPr algn="ctr"/>
                      <a:r>
                        <a:rPr lang="es-ES_tradnl" sz="1400" noProof="0" dirty="0" smtClean="0">
                          <a:solidFill>
                            <a:schemeClr val="accent4"/>
                          </a:solidFill>
                        </a:rPr>
                        <a:t>Financiación</a:t>
                      </a:r>
                      <a:r>
                        <a:rPr lang="es-ES_tradnl" sz="1400" baseline="0" noProof="0" dirty="0" smtClean="0">
                          <a:solidFill>
                            <a:schemeClr val="accent4"/>
                          </a:solidFill>
                        </a:rPr>
                        <a:t> aprobada / Aprobada en principio </a:t>
                      </a:r>
                      <a:r>
                        <a:rPr lang="es-ES_tradnl" sz="1400" noProof="0" dirty="0" smtClean="0">
                          <a:solidFill>
                            <a:schemeClr val="accent4"/>
                          </a:solidFill>
                        </a:rPr>
                        <a:t>($EUA)</a:t>
                      </a:r>
                      <a:endParaRPr lang="es-ES_tradnl" sz="1400" noProof="0" dirty="0">
                        <a:solidFill>
                          <a:schemeClr val="accent4"/>
                        </a:solidFill>
                      </a:endParaRPr>
                    </a:p>
                  </a:txBody>
                  <a:tcPr>
                    <a:solidFill>
                      <a:schemeClr val="accent3">
                        <a:lumMod val="85000"/>
                      </a:schemeClr>
                    </a:solidFill>
                  </a:tcPr>
                </a:tc>
                <a:tc>
                  <a:txBody>
                    <a:bodyPr/>
                    <a:lstStyle/>
                    <a:p>
                      <a:pPr algn="ctr"/>
                      <a:r>
                        <a:rPr lang="es-ES_tradnl" sz="1400" noProof="0" dirty="0" smtClean="0">
                          <a:solidFill>
                            <a:schemeClr val="accent4"/>
                          </a:solidFill>
                        </a:rPr>
                        <a:t>№</a:t>
                      </a:r>
                      <a:endParaRPr lang="es-ES_tradnl" sz="1400" noProof="0" dirty="0">
                        <a:solidFill>
                          <a:schemeClr val="accent4"/>
                        </a:solidFill>
                      </a:endParaRPr>
                    </a:p>
                  </a:txBody>
                  <a:tcPr>
                    <a:solidFill>
                      <a:schemeClr val="accent3">
                        <a:lumMod val="85000"/>
                      </a:schemeClr>
                    </a:solidFill>
                  </a:tcPr>
                </a:tc>
                <a:tc>
                  <a:txBody>
                    <a:bodyPr/>
                    <a:lstStyle/>
                    <a:p>
                      <a:pPr algn="ctr"/>
                      <a:r>
                        <a:rPr lang="es-ES_tradnl" sz="1400" noProof="0" dirty="0" smtClean="0">
                          <a:solidFill>
                            <a:schemeClr val="accent4"/>
                          </a:solidFill>
                        </a:rPr>
                        <a:t>Financiación</a:t>
                      </a:r>
                      <a:r>
                        <a:rPr lang="es-ES_tradnl" sz="1400" baseline="0" noProof="0" dirty="0" smtClean="0">
                          <a:solidFill>
                            <a:schemeClr val="accent4"/>
                          </a:solidFill>
                        </a:rPr>
                        <a:t> aprobada / Aprobada en principio </a:t>
                      </a:r>
                      <a:r>
                        <a:rPr lang="es-ES_tradnl" sz="1400" noProof="0" dirty="0" smtClean="0">
                          <a:solidFill>
                            <a:schemeClr val="accent4"/>
                          </a:solidFill>
                        </a:rPr>
                        <a:t>($EUA)</a:t>
                      </a:r>
                      <a:endParaRPr lang="es-ES_tradnl" sz="1400" noProof="0" dirty="0">
                        <a:solidFill>
                          <a:schemeClr val="accent4"/>
                        </a:solidFill>
                      </a:endParaRPr>
                    </a:p>
                  </a:txBody>
                  <a:tcPr>
                    <a:solidFill>
                      <a:schemeClr val="accent3">
                        <a:lumMod val="85000"/>
                      </a:schemeClr>
                    </a:solidFill>
                  </a:tcPr>
                </a:tc>
              </a:tr>
              <a:tr h="928457">
                <a:tc>
                  <a:txBody>
                    <a:bodyPr/>
                    <a:lstStyle/>
                    <a:p>
                      <a:r>
                        <a:rPr lang="es-ES_tradnl" sz="1400" noProof="0" dirty="0" smtClean="0">
                          <a:solidFill>
                            <a:schemeClr val="accent4"/>
                          </a:solidFill>
                        </a:rPr>
                        <a:t>Etapa I Planes</a:t>
                      </a:r>
                      <a:r>
                        <a:rPr lang="es-ES_tradnl" sz="1400" baseline="0" noProof="0" dirty="0" smtClean="0">
                          <a:solidFill>
                            <a:schemeClr val="accent4"/>
                          </a:solidFill>
                        </a:rPr>
                        <a:t> de  gestión de elim. HCFC</a:t>
                      </a:r>
                      <a:endParaRPr lang="es-ES_tradnl" sz="1400" noProof="0" dirty="0">
                        <a:solidFill>
                          <a:schemeClr val="accent4"/>
                        </a:solidFill>
                      </a:endParaRPr>
                    </a:p>
                  </a:txBody>
                  <a:tcPr>
                    <a:solidFill>
                      <a:schemeClr val="accent3">
                        <a:lumMod val="85000"/>
                      </a:schemeClr>
                    </a:solidFill>
                  </a:tcPr>
                </a:tc>
                <a:tc>
                  <a:txBody>
                    <a:bodyPr/>
                    <a:lstStyle/>
                    <a:p>
                      <a:pPr algn="ctr"/>
                      <a:r>
                        <a:rPr lang="es-ES_tradnl" sz="1400" noProof="0" dirty="0" smtClean="0">
                          <a:solidFill>
                            <a:schemeClr val="accent4"/>
                          </a:solidFill>
                        </a:rPr>
                        <a:t>4</a:t>
                      </a:r>
                      <a:endParaRPr lang="es-ES_tradnl" sz="1400" noProof="0" dirty="0">
                        <a:solidFill>
                          <a:schemeClr val="accent4"/>
                        </a:solidFill>
                      </a:endParaRPr>
                    </a:p>
                  </a:txBody>
                  <a:tcPr>
                    <a:solidFill>
                      <a:schemeClr val="accent3">
                        <a:lumMod val="85000"/>
                      </a:schemeClr>
                    </a:solidFill>
                  </a:tcPr>
                </a:tc>
                <a:tc>
                  <a:txBody>
                    <a:bodyPr/>
                    <a:lstStyle/>
                    <a:p>
                      <a:pPr algn="r"/>
                      <a:r>
                        <a:rPr lang="es-ES_tradnl" sz="1400" noProof="0" dirty="0" smtClean="0">
                          <a:solidFill>
                            <a:schemeClr val="accent4"/>
                          </a:solidFill>
                        </a:rPr>
                        <a:t>7 183 056</a:t>
                      </a:r>
                    </a:p>
                    <a:p>
                      <a:pPr algn="r"/>
                      <a:endParaRPr lang="es-ES_tradnl" sz="1400" noProof="0" dirty="0">
                        <a:solidFill>
                          <a:schemeClr val="accent4"/>
                        </a:solidFill>
                      </a:endParaRPr>
                    </a:p>
                  </a:txBody>
                  <a:tcPr>
                    <a:solidFill>
                      <a:schemeClr val="accent3">
                        <a:lumMod val="85000"/>
                      </a:schemeClr>
                    </a:solidFill>
                  </a:tcPr>
                </a:tc>
                <a:tc>
                  <a:txBody>
                    <a:bodyPr/>
                    <a:lstStyle/>
                    <a:p>
                      <a:pPr algn="ctr"/>
                      <a:r>
                        <a:rPr lang="es-ES_tradnl" sz="1400" noProof="0" dirty="0" smtClean="0">
                          <a:solidFill>
                            <a:schemeClr val="accent4"/>
                          </a:solidFill>
                        </a:rPr>
                        <a:t>11</a:t>
                      </a:r>
                      <a:endParaRPr lang="es-ES_tradnl" sz="1400" noProof="0" dirty="0">
                        <a:solidFill>
                          <a:schemeClr val="accent4"/>
                        </a:solidFill>
                      </a:endParaRPr>
                    </a:p>
                  </a:txBody>
                  <a:tcPr>
                    <a:solidFill>
                      <a:schemeClr val="accent3">
                        <a:lumMod val="85000"/>
                      </a:schemeClr>
                    </a:solidFill>
                  </a:tcPr>
                </a:tc>
                <a:tc>
                  <a:txBody>
                    <a:bodyPr/>
                    <a:lstStyle/>
                    <a:p>
                      <a:pPr algn="r"/>
                      <a:r>
                        <a:rPr lang="es-ES_tradnl" sz="1400" noProof="0" dirty="0" smtClean="0">
                          <a:solidFill>
                            <a:schemeClr val="accent4"/>
                          </a:solidFill>
                        </a:rPr>
                        <a:t>57 935 704</a:t>
                      </a:r>
                    </a:p>
                    <a:p>
                      <a:pPr algn="r"/>
                      <a:endParaRPr lang="es-ES_tradnl" sz="1400" noProof="0" dirty="0">
                        <a:solidFill>
                          <a:schemeClr val="accent4"/>
                        </a:solidFill>
                      </a:endParaRPr>
                    </a:p>
                  </a:txBody>
                  <a:tcPr>
                    <a:solidFill>
                      <a:schemeClr val="accent3">
                        <a:lumMod val="85000"/>
                      </a:schemeClr>
                    </a:solidFill>
                  </a:tcPr>
                </a:tc>
                <a:tc>
                  <a:txBody>
                    <a:bodyPr/>
                    <a:lstStyle/>
                    <a:p>
                      <a:pPr algn="ctr"/>
                      <a:r>
                        <a:rPr lang="es-ES_tradnl" sz="1400" noProof="0" dirty="0" smtClean="0">
                          <a:solidFill>
                            <a:schemeClr val="accent4"/>
                          </a:solidFill>
                        </a:rPr>
                        <a:t>1</a:t>
                      </a:r>
                      <a:endParaRPr lang="es-ES_tradnl" sz="1400" noProof="0" dirty="0">
                        <a:solidFill>
                          <a:schemeClr val="accent4"/>
                        </a:solidFill>
                      </a:endParaRPr>
                    </a:p>
                  </a:txBody>
                  <a:tcPr>
                    <a:solidFill>
                      <a:schemeClr val="accent3">
                        <a:lumMod val="85000"/>
                      </a:schemeClr>
                    </a:solidFill>
                  </a:tcPr>
                </a:tc>
                <a:tc>
                  <a:txBody>
                    <a:bodyPr/>
                    <a:lstStyle/>
                    <a:p>
                      <a:pPr algn="r"/>
                      <a:r>
                        <a:rPr lang="es-ES_tradnl" sz="1400" noProof="0" dirty="0" smtClean="0">
                          <a:solidFill>
                            <a:schemeClr val="accent4"/>
                          </a:solidFill>
                        </a:rPr>
                        <a:t>280 000</a:t>
                      </a:r>
                      <a:endParaRPr lang="es-ES_tradnl" sz="1400" noProof="0" dirty="0">
                        <a:solidFill>
                          <a:schemeClr val="accent4"/>
                        </a:solidFill>
                      </a:endParaRPr>
                    </a:p>
                  </a:txBody>
                  <a:tcPr>
                    <a:solidFill>
                      <a:schemeClr val="accent3">
                        <a:lumMod val="85000"/>
                      </a:schemeClr>
                    </a:solidFill>
                  </a:tcPr>
                </a:tc>
              </a:tr>
              <a:tr h="397728">
                <a:tc>
                  <a:txBody>
                    <a:bodyPr/>
                    <a:lstStyle/>
                    <a:p>
                      <a:r>
                        <a:rPr lang="es-ES_tradnl" sz="1400" noProof="0" dirty="0" smtClean="0">
                          <a:solidFill>
                            <a:schemeClr val="accent4"/>
                          </a:solidFill>
                        </a:rPr>
                        <a:t>Tramos 1º</a:t>
                      </a:r>
                      <a:endParaRPr lang="es-ES_tradnl" sz="1400" noProof="0" dirty="0">
                        <a:solidFill>
                          <a:schemeClr val="accent4"/>
                        </a:solidFill>
                      </a:endParaRPr>
                    </a:p>
                  </a:txBody>
                  <a:tcPr>
                    <a:solidFill>
                      <a:schemeClr val="accent3">
                        <a:lumMod val="85000"/>
                      </a:schemeClr>
                    </a:solidFill>
                  </a:tcPr>
                </a:tc>
                <a:tc>
                  <a:txBody>
                    <a:bodyPr/>
                    <a:lstStyle/>
                    <a:p>
                      <a:pPr algn="ctr"/>
                      <a:r>
                        <a:rPr lang="es-ES_tradnl" sz="1400" noProof="0" dirty="0" smtClean="0">
                          <a:solidFill>
                            <a:schemeClr val="accent4"/>
                          </a:solidFill>
                        </a:rPr>
                        <a:t>4</a:t>
                      </a:r>
                      <a:endParaRPr lang="es-ES_tradnl" sz="1400" noProof="0" dirty="0">
                        <a:solidFill>
                          <a:schemeClr val="accent4"/>
                        </a:solidFill>
                      </a:endParaRPr>
                    </a:p>
                  </a:txBody>
                  <a:tcPr>
                    <a:solidFill>
                      <a:schemeClr val="accent3">
                        <a:lumMod val="85000"/>
                      </a:schemeClr>
                    </a:solidFill>
                  </a:tcPr>
                </a:tc>
                <a:tc>
                  <a:txBody>
                    <a:bodyPr/>
                    <a:lstStyle/>
                    <a:p>
                      <a:pPr algn="r"/>
                      <a:r>
                        <a:rPr lang="es-ES_tradnl" sz="1400" noProof="0" dirty="0" smtClean="0">
                          <a:solidFill>
                            <a:schemeClr val="accent4"/>
                          </a:solidFill>
                        </a:rPr>
                        <a:t>2 319 103</a:t>
                      </a:r>
                    </a:p>
                  </a:txBody>
                  <a:tcPr>
                    <a:solidFill>
                      <a:schemeClr val="accent3">
                        <a:lumMod val="85000"/>
                      </a:schemeClr>
                    </a:solidFill>
                  </a:tcPr>
                </a:tc>
                <a:tc>
                  <a:txBody>
                    <a:bodyPr/>
                    <a:lstStyle/>
                    <a:p>
                      <a:pPr algn="ctr"/>
                      <a:r>
                        <a:rPr lang="es-ES_tradnl" sz="1400" noProof="0" dirty="0" smtClean="0">
                          <a:solidFill>
                            <a:schemeClr val="accent4"/>
                          </a:solidFill>
                        </a:rPr>
                        <a:t>11</a:t>
                      </a:r>
                      <a:endParaRPr lang="es-ES_tradnl" sz="1400" noProof="0" dirty="0">
                        <a:solidFill>
                          <a:schemeClr val="accent4"/>
                        </a:solidFill>
                      </a:endParaRPr>
                    </a:p>
                  </a:txBody>
                  <a:tcPr>
                    <a:solidFill>
                      <a:schemeClr val="accent3">
                        <a:lumMod val="85000"/>
                      </a:schemeClr>
                    </a:solidFill>
                  </a:tcPr>
                </a:tc>
                <a:tc>
                  <a:txBody>
                    <a:bodyPr/>
                    <a:lstStyle/>
                    <a:p>
                      <a:pPr algn="r"/>
                      <a:r>
                        <a:rPr lang="es-ES_tradnl" sz="1400" noProof="0" dirty="0" smtClean="0">
                          <a:solidFill>
                            <a:schemeClr val="accent4"/>
                          </a:solidFill>
                        </a:rPr>
                        <a:t>10 560 286</a:t>
                      </a:r>
                    </a:p>
                    <a:p>
                      <a:pPr algn="r"/>
                      <a:endParaRPr lang="es-ES_tradnl" sz="1400" noProof="0" dirty="0">
                        <a:solidFill>
                          <a:schemeClr val="accent4"/>
                        </a:solidFill>
                      </a:endParaRPr>
                    </a:p>
                  </a:txBody>
                  <a:tcPr>
                    <a:solidFill>
                      <a:schemeClr val="accent3">
                        <a:lumMod val="85000"/>
                      </a:schemeClr>
                    </a:solidFill>
                  </a:tcPr>
                </a:tc>
                <a:tc>
                  <a:txBody>
                    <a:bodyPr/>
                    <a:lstStyle/>
                    <a:p>
                      <a:pPr algn="ctr"/>
                      <a:r>
                        <a:rPr lang="es-ES_tradnl" sz="1400" noProof="0" dirty="0" smtClean="0">
                          <a:solidFill>
                            <a:schemeClr val="accent4"/>
                          </a:solidFill>
                        </a:rPr>
                        <a:t>1</a:t>
                      </a:r>
                      <a:endParaRPr lang="es-ES_tradnl" sz="1400" noProof="0" dirty="0">
                        <a:solidFill>
                          <a:schemeClr val="accent4"/>
                        </a:solidFill>
                      </a:endParaRPr>
                    </a:p>
                  </a:txBody>
                  <a:tcPr>
                    <a:solidFill>
                      <a:schemeClr val="accent3">
                        <a:lumMod val="85000"/>
                      </a:schemeClr>
                    </a:solidFill>
                  </a:tcPr>
                </a:tc>
                <a:tc>
                  <a:txBody>
                    <a:bodyPr/>
                    <a:lstStyle/>
                    <a:p>
                      <a:pPr algn="r"/>
                      <a:r>
                        <a:rPr lang="es-ES_tradnl" sz="1400" noProof="0" dirty="0" smtClean="0">
                          <a:solidFill>
                            <a:schemeClr val="accent4"/>
                          </a:solidFill>
                        </a:rPr>
                        <a:t>124 000</a:t>
                      </a:r>
                      <a:endParaRPr lang="es-ES_tradnl" sz="1400" noProof="0" dirty="0">
                        <a:solidFill>
                          <a:schemeClr val="accent4"/>
                        </a:solidFill>
                      </a:endParaRPr>
                    </a:p>
                  </a:txBody>
                  <a:tcPr>
                    <a:solidFill>
                      <a:schemeClr val="accent3">
                        <a:lumMod val="85000"/>
                      </a:schemeClr>
                    </a:solidFill>
                  </a:tcPr>
                </a:tc>
              </a:tr>
              <a:tr h="718806">
                <a:tc>
                  <a:txBody>
                    <a:bodyPr/>
                    <a:lstStyle/>
                    <a:p>
                      <a:r>
                        <a:rPr lang="es-ES_tradnl" sz="1400" noProof="0" dirty="0" smtClean="0">
                          <a:solidFill>
                            <a:schemeClr val="accent4"/>
                          </a:solidFill>
                        </a:rPr>
                        <a:t>Tramos 2º y 3º</a:t>
                      </a:r>
                      <a:endParaRPr lang="es-ES_tradnl" sz="1400" noProof="0" dirty="0">
                        <a:solidFill>
                          <a:schemeClr val="accent4"/>
                        </a:solidFill>
                      </a:endParaRPr>
                    </a:p>
                  </a:txBody>
                  <a:tcPr>
                    <a:solidFill>
                      <a:schemeClr val="accent3">
                        <a:lumMod val="85000"/>
                      </a:schemeClr>
                    </a:solidFill>
                  </a:tcPr>
                </a:tc>
                <a:tc>
                  <a:txBody>
                    <a:bodyPr/>
                    <a:lstStyle/>
                    <a:p>
                      <a:pPr algn="ctr"/>
                      <a:r>
                        <a:rPr lang="es-ES_tradnl" sz="1400" noProof="0" dirty="0" smtClean="0">
                          <a:solidFill>
                            <a:schemeClr val="accent4"/>
                          </a:solidFill>
                        </a:rPr>
                        <a:t>3</a:t>
                      </a:r>
                      <a:endParaRPr lang="es-ES_tradnl" sz="1400" noProof="0" dirty="0">
                        <a:solidFill>
                          <a:schemeClr val="accent4"/>
                        </a:solidFill>
                      </a:endParaRPr>
                    </a:p>
                  </a:txBody>
                  <a:tcPr>
                    <a:solidFill>
                      <a:schemeClr val="accent3">
                        <a:lumMod val="85000"/>
                      </a:schemeClr>
                    </a:solidFill>
                  </a:tcPr>
                </a:tc>
                <a:tc>
                  <a:txBody>
                    <a:bodyPr/>
                    <a:lstStyle/>
                    <a:p>
                      <a:pPr algn="r"/>
                      <a:r>
                        <a:rPr lang="es-ES_tradnl" sz="1400" noProof="0" dirty="0" smtClean="0">
                          <a:solidFill>
                            <a:schemeClr val="accent4"/>
                          </a:solidFill>
                        </a:rPr>
                        <a:t>1 204 955</a:t>
                      </a:r>
                    </a:p>
                    <a:p>
                      <a:pPr algn="r"/>
                      <a:endParaRPr lang="es-ES_tradnl" sz="1400" noProof="0" dirty="0">
                        <a:solidFill>
                          <a:schemeClr val="accent4"/>
                        </a:solidFill>
                      </a:endParaRPr>
                    </a:p>
                  </a:txBody>
                  <a:tcPr>
                    <a:solidFill>
                      <a:schemeClr val="accent3">
                        <a:lumMod val="85000"/>
                      </a:schemeClr>
                    </a:solidFill>
                  </a:tcPr>
                </a:tc>
                <a:tc>
                  <a:txBody>
                    <a:bodyPr/>
                    <a:lstStyle/>
                    <a:p>
                      <a:pPr algn="ctr"/>
                      <a:r>
                        <a:rPr lang="es-ES_tradnl" sz="1400" noProof="0" dirty="0" smtClean="0">
                          <a:solidFill>
                            <a:schemeClr val="accent4"/>
                          </a:solidFill>
                        </a:rPr>
                        <a:t>10</a:t>
                      </a:r>
                      <a:endParaRPr lang="es-ES_tradnl" sz="1400" noProof="0" dirty="0">
                        <a:solidFill>
                          <a:schemeClr val="accent4"/>
                        </a:solidFill>
                      </a:endParaRPr>
                    </a:p>
                  </a:txBody>
                  <a:tcPr>
                    <a:solidFill>
                      <a:schemeClr val="accent3">
                        <a:lumMod val="85000"/>
                      </a:schemeClr>
                    </a:solidFill>
                  </a:tcPr>
                </a:tc>
                <a:tc>
                  <a:txBody>
                    <a:bodyPr/>
                    <a:lstStyle/>
                    <a:p>
                      <a:pPr algn="r"/>
                      <a:r>
                        <a:rPr lang="es-ES_tradnl" sz="1400" noProof="0" dirty="0" smtClean="0">
                          <a:solidFill>
                            <a:schemeClr val="accent4"/>
                          </a:solidFill>
                        </a:rPr>
                        <a:t>38 629 573</a:t>
                      </a:r>
                    </a:p>
                    <a:p>
                      <a:pPr algn="r"/>
                      <a:endParaRPr lang="es-ES_tradnl" sz="1400" noProof="0" dirty="0">
                        <a:solidFill>
                          <a:schemeClr val="accent4"/>
                        </a:solidFill>
                      </a:endParaRPr>
                    </a:p>
                  </a:txBody>
                  <a:tcPr>
                    <a:solidFill>
                      <a:schemeClr val="accent3">
                        <a:lumMod val="85000"/>
                      </a:schemeClr>
                    </a:solidFill>
                  </a:tcPr>
                </a:tc>
                <a:tc>
                  <a:txBody>
                    <a:bodyPr/>
                    <a:lstStyle/>
                    <a:p>
                      <a:pPr algn="ctr"/>
                      <a:r>
                        <a:rPr lang="es-ES_tradnl" sz="1400" noProof="0" dirty="0" smtClean="0">
                          <a:solidFill>
                            <a:schemeClr val="accent4"/>
                          </a:solidFill>
                        </a:rPr>
                        <a:t>3</a:t>
                      </a:r>
                      <a:endParaRPr lang="es-ES_tradnl" sz="1400" noProof="0" dirty="0">
                        <a:solidFill>
                          <a:schemeClr val="accent4"/>
                        </a:solidFill>
                      </a:endParaRPr>
                    </a:p>
                  </a:txBody>
                  <a:tcPr>
                    <a:solidFill>
                      <a:schemeClr val="accent3">
                        <a:lumMod val="85000"/>
                      </a:schemeClr>
                    </a:solidFill>
                  </a:tcPr>
                </a:tc>
                <a:tc>
                  <a:txBody>
                    <a:bodyPr/>
                    <a:lstStyle/>
                    <a:p>
                      <a:pPr algn="r"/>
                      <a:r>
                        <a:rPr lang="es-ES_tradnl" sz="1400" noProof="0" dirty="0" smtClean="0">
                          <a:solidFill>
                            <a:schemeClr val="accent4"/>
                          </a:solidFill>
                        </a:rPr>
                        <a:t>11 344,827</a:t>
                      </a:r>
                      <a:endParaRPr lang="es-ES_tradnl" sz="1400" noProof="0" dirty="0">
                        <a:solidFill>
                          <a:schemeClr val="accent4"/>
                        </a:solidFill>
                      </a:endParaRPr>
                    </a:p>
                  </a:txBody>
                  <a:tcPr>
                    <a:solidFill>
                      <a:schemeClr val="accent3">
                        <a:lumMod val="85000"/>
                      </a:schemeClr>
                    </a:solidFill>
                  </a:tcPr>
                </a:tc>
              </a:tr>
            </a:tbl>
          </a:graphicData>
        </a:graphic>
      </p:graphicFrame>
      <p:sp>
        <p:nvSpPr>
          <p:cNvPr id="4" name="Slide Number Placeholder 3"/>
          <p:cNvSpPr>
            <a:spLocks noGrp="1"/>
          </p:cNvSpPr>
          <p:nvPr>
            <p:ph type="sldNum" sz="quarter" idx="11"/>
          </p:nvPr>
        </p:nvSpPr>
        <p:spPr/>
        <p:txBody>
          <a:bodyPr/>
          <a:lstStyle/>
          <a:p>
            <a:fld id="{7EA245DC-AC2A-4786-B9FE-028DADB6141E}" type="slidenum">
              <a:rPr lang="es-ES_tradnl" altLang="en-US" smtClean="0"/>
              <a:pPr/>
              <a:t>5</a:t>
            </a:fld>
            <a:endParaRPr lang="es-ES_tradnl" altLang="en-US" dirty="0"/>
          </a:p>
        </p:txBody>
      </p:sp>
      <p:sp>
        <p:nvSpPr>
          <p:cNvPr id="7" name="Rectangle 3"/>
          <p:cNvSpPr txBox="1">
            <a:spLocks noChangeArrowheads="1"/>
          </p:cNvSpPr>
          <p:nvPr/>
        </p:nvSpPr>
        <p:spPr bwMode="auto">
          <a:xfrm>
            <a:off x="387322" y="1916833"/>
            <a:ext cx="8424936" cy="360040"/>
          </a:xfrm>
          <a:prstGeom prst="rect">
            <a:avLst/>
          </a:prstGeom>
          <a:noFill/>
          <a:ln w="9525">
            <a:noFill/>
            <a:miter lim="800000"/>
            <a:headEnd/>
            <a:tailEnd/>
          </a:ln>
          <a:effectLst/>
        </p:spPr>
        <p:txBody>
          <a:bodyPr vert="horz" wrap="square" lIns="82314" tIns="41157" rIns="82314" bIns="41157" numCol="1" anchor="t" anchorCtr="0" compatLnSpc="1">
            <a:prstTxWarp prst="textNoShape">
              <a:avLst/>
            </a:prstTxWarp>
          </a:bodyPr>
          <a:lstStyle>
            <a:lvl1pPr marL="266700" indent="-266700" algn="l" defTabSz="912813" rtl="0" fontAlgn="base">
              <a:lnSpc>
                <a:spcPct val="70000"/>
              </a:lnSpc>
              <a:spcBef>
                <a:spcPct val="50000"/>
              </a:spcBef>
              <a:spcAft>
                <a:spcPct val="0"/>
              </a:spcAft>
              <a:buClr>
                <a:srgbClr val="FF8D03"/>
              </a:buClr>
              <a:buBlip>
                <a:blip r:embed="rId3"/>
              </a:buBlip>
              <a:defRPr>
                <a:solidFill>
                  <a:srgbClr val="000000"/>
                </a:solidFill>
                <a:latin typeface="+mn-lt"/>
                <a:ea typeface="+mn-ea"/>
                <a:cs typeface="+mn-cs"/>
              </a:defRPr>
            </a:lvl1pPr>
            <a:lvl2pPr marL="628650" indent="-180975" algn="l" defTabSz="912813" rtl="0" fontAlgn="base">
              <a:lnSpc>
                <a:spcPct val="70000"/>
              </a:lnSpc>
              <a:spcBef>
                <a:spcPct val="20000"/>
              </a:spcBef>
              <a:spcAft>
                <a:spcPct val="0"/>
              </a:spcAft>
              <a:buClr>
                <a:srgbClr val="FF8D03"/>
              </a:buClr>
              <a:buBlip>
                <a:blip r:embed="rId4"/>
              </a:buBlip>
              <a:defRPr sz="1400">
                <a:solidFill>
                  <a:srgbClr val="000000"/>
                </a:solidFill>
                <a:latin typeface="+mn-lt"/>
              </a:defRPr>
            </a:lvl2pPr>
            <a:lvl3pPr marL="895350" indent="-84138" algn="l" defTabSz="912813" rtl="0" fontAlgn="base">
              <a:spcBef>
                <a:spcPct val="20000"/>
              </a:spcBef>
              <a:spcAft>
                <a:spcPct val="0"/>
              </a:spcAft>
              <a:buClr>
                <a:schemeClr val="bg1"/>
              </a:buClr>
              <a:buSzPct val="50000"/>
              <a:buFont typeface="Wingdings" pitchFamily="2" charset="2"/>
              <a:buBlip>
                <a:blip r:embed="rId5"/>
              </a:buBlip>
              <a:defRPr sz="1200">
                <a:solidFill>
                  <a:srgbClr val="000000"/>
                </a:solidFill>
                <a:latin typeface="+mn-lt"/>
              </a:defRPr>
            </a:lvl3pPr>
            <a:lvl4pPr marL="2027238" indent="-228600" algn="l" defTabSz="912813" rtl="0" fontAlgn="base">
              <a:spcBef>
                <a:spcPct val="20000"/>
              </a:spcBef>
              <a:spcAft>
                <a:spcPct val="0"/>
              </a:spcAft>
              <a:buClr>
                <a:srgbClr val="FFCC00"/>
              </a:buClr>
              <a:buSzPct val="75000"/>
              <a:buFont typeface="Wingdings" pitchFamily="2" charset="2"/>
              <a:buChar char="l"/>
              <a:defRPr sz="2600" b="1">
                <a:solidFill>
                  <a:srgbClr val="010493"/>
                </a:solidFill>
                <a:effectLst>
                  <a:outerShdw blurRad="38100" dist="38100" dir="2700000" algn="tl">
                    <a:srgbClr val="C0C0C0"/>
                  </a:outerShdw>
                </a:effectLst>
                <a:latin typeface="+mn-lt"/>
              </a:defRPr>
            </a:lvl4pPr>
            <a:lvl5pPr marL="2435225" indent="-228600" algn="l" defTabSz="912813" rtl="0" fontAlgn="base">
              <a:spcBef>
                <a:spcPct val="20000"/>
              </a:spcBef>
              <a:spcAft>
                <a:spcPct val="0"/>
              </a:spcAft>
              <a:buClr>
                <a:srgbClr val="FFCC00"/>
              </a:buClr>
              <a:buSzPct val="75000"/>
              <a:buFont typeface="Wingdings" pitchFamily="2" charset="2"/>
              <a:buChar char="l"/>
              <a:defRPr sz="2600" b="1">
                <a:solidFill>
                  <a:srgbClr val="010493"/>
                </a:solidFill>
                <a:effectLst>
                  <a:outerShdw blurRad="38100" dist="38100" dir="2700000" algn="tl">
                    <a:srgbClr val="C0C0C0"/>
                  </a:outerShdw>
                </a:effectLst>
                <a:latin typeface="+mn-lt"/>
              </a:defRPr>
            </a:lvl5pPr>
            <a:lvl6pPr marL="2892425" indent="-228600" algn="l" defTabSz="912813" rtl="0" fontAlgn="base">
              <a:spcBef>
                <a:spcPct val="20000"/>
              </a:spcBef>
              <a:spcAft>
                <a:spcPct val="0"/>
              </a:spcAft>
              <a:buClr>
                <a:srgbClr val="FFCC00"/>
              </a:buClr>
              <a:buSzPct val="75000"/>
              <a:buFont typeface="Wingdings" pitchFamily="2" charset="2"/>
              <a:buChar char="l"/>
              <a:defRPr sz="2600" b="1">
                <a:solidFill>
                  <a:srgbClr val="010493"/>
                </a:solidFill>
                <a:effectLst>
                  <a:outerShdw blurRad="38100" dist="38100" dir="2700000" algn="tl">
                    <a:srgbClr val="C0C0C0"/>
                  </a:outerShdw>
                </a:effectLst>
                <a:latin typeface="+mn-lt"/>
              </a:defRPr>
            </a:lvl6pPr>
            <a:lvl7pPr marL="3349625" indent="-228600" algn="l" defTabSz="912813" rtl="0" fontAlgn="base">
              <a:spcBef>
                <a:spcPct val="20000"/>
              </a:spcBef>
              <a:spcAft>
                <a:spcPct val="0"/>
              </a:spcAft>
              <a:buClr>
                <a:srgbClr val="FFCC00"/>
              </a:buClr>
              <a:buSzPct val="75000"/>
              <a:buFont typeface="Wingdings" pitchFamily="2" charset="2"/>
              <a:buChar char="l"/>
              <a:defRPr sz="2600" b="1">
                <a:solidFill>
                  <a:srgbClr val="010493"/>
                </a:solidFill>
                <a:effectLst>
                  <a:outerShdw blurRad="38100" dist="38100" dir="2700000" algn="tl">
                    <a:srgbClr val="C0C0C0"/>
                  </a:outerShdw>
                </a:effectLst>
                <a:latin typeface="+mn-lt"/>
              </a:defRPr>
            </a:lvl7pPr>
            <a:lvl8pPr marL="3806825" indent="-228600" algn="l" defTabSz="912813" rtl="0" fontAlgn="base">
              <a:spcBef>
                <a:spcPct val="20000"/>
              </a:spcBef>
              <a:spcAft>
                <a:spcPct val="0"/>
              </a:spcAft>
              <a:buClr>
                <a:srgbClr val="FFCC00"/>
              </a:buClr>
              <a:buSzPct val="75000"/>
              <a:buFont typeface="Wingdings" pitchFamily="2" charset="2"/>
              <a:buChar char="l"/>
              <a:defRPr sz="2600" b="1">
                <a:solidFill>
                  <a:srgbClr val="010493"/>
                </a:solidFill>
                <a:effectLst>
                  <a:outerShdw blurRad="38100" dist="38100" dir="2700000" algn="tl">
                    <a:srgbClr val="C0C0C0"/>
                  </a:outerShdw>
                </a:effectLst>
                <a:latin typeface="+mn-lt"/>
              </a:defRPr>
            </a:lvl8pPr>
            <a:lvl9pPr marL="4264025" indent="-228600" algn="l" defTabSz="912813" rtl="0" fontAlgn="base">
              <a:spcBef>
                <a:spcPct val="20000"/>
              </a:spcBef>
              <a:spcAft>
                <a:spcPct val="0"/>
              </a:spcAft>
              <a:buClr>
                <a:srgbClr val="FFCC00"/>
              </a:buClr>
              <a:buSzPct val="75000"/>
              <a:buFont typeface="Wingdings" pitchFamily="2" charset="2"/>
              <a:buChar char="l"/>
              <a:defRPr sz="2600" b="1">
                <a:solidFill>
                  <a:srgbClr val="010493"/>
                </a:solidFill>
                <a:effectLst>
                  <a:outerShdw blurRad="38100" dist="38100" dir="2700000" algn="tl">
                    <a:srgbClr val="C0C0C0"/>
                  </a:outerShdw>
                </a:effectLst>
                <a:latin typeface="+mn-lt"/>
              </a:defRPr>
            </a:lvl9pPr>
          </a:lstStyle>
          <a:p>
            <a:pPr marL="0" indent="0" algn="ctr" eaLnBrk="1" hangingPunct="1">
              <a:lnSpc>
                <a:spcPct val="100000"/>
              </a:lnSpc>
              <a:spcAft>
                <a:spcPts val="0"/>
              </a:spcAft>
              <a:buFontTx/>
              <a:buNone/>
              <a:defRPr/>
            </a:pPr>
            <a:r>
              <a:rPr lang="es-ES_tradnl" sz="1600" b="1" kern="0" dirty="0" smtClean="0">
                <a:solidFill>
                  <a:schemeClr val="tx1"/>
                </a:solidFill>
              </a:rPr>
              <a:t>Información general de país</a:t>
            </a:r>
          </a:p>
        </p:txBody>
      </p:sp>
      <p:sp>
        <p:nvSpPr>
          <p:cNvPr id="3" name="TextBox 2"/>
          <p:cNvSpPr txBox="1"/>
          <p:nvPr/>
        </p:nvSpPr>
        <p:spPr>
          <a:xfrm>
            <a:off x="755576" y="5733256"/>
            <a:ext cx="7920880" cy="646331"/>
          </a:xfrm>
          <a:prstGeom prst="rect">
            <a:avLst/>
          </a:prstGeom>
          <a:noFill/>
        </p:spPr>
        <p:txBody>
          <a:bodyPr wrap="square" rtlCol="0">
            <a:spAutoFit/>
          </a:bodyPr>
          <a:lstStyle/>
          <a:p>
            <a:r>
              <a:rPr lang="es-ES_tradnl" dirty="0" smtClean="0"/>
              <a:t>De los países que buscan asistencia, solo 7 tienen </a:t>
            </a:r>
            <a:r>
              <a:rPr lang="es-ES_tradnl" dirty="0" err="1" smtClean="0"/>
              <a:t>HPMPs</a:t>
            </a:r>
            <a:r>
              <a:rPr lang="es-ES_tradnl" dirty="0" smtClean="0"/>
              <a:t> pendientes.</a:t>
            </a:r>
          </a:p>
          <a:p>
            <a:endParaRPr lang="es-ES_tradnl" dirty="0"/>
          </a:p>
        </p:txBody>
      </p:sp>
    </p:spTree>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395536" y="2060849"/>
            <a:ext cx="8424936" cy="360040"/>
          </a:xfrm>
          <a:prstGeom prst="rect">
            <a:avLst/>
          </a:prstGeom>
          <a:noFill/>
          <a:ln w="9525">
            <a:noFill/>
            <a:miter lim="800000"/>
            <a:headEnd/>
            <a:tailEnd/>
          </a:ln>
          <a:effectLst/>
        </p:spPr>
        <p:txBody>
          <a:bodyPr vert="horz" wrap="square" lIns="82314" tIns="41157" rIns="82314" bIns="41157" numCol="1" anchor="t" anchorCtr="0" compatLnSpc="1">
            <a:prstTxWarp prst="textNoShape">
              <a:avLst/>
            </a:prstTxWarp>
          </a:bodyPr>
          <a:lstStyle>
            <a:lvl1pPr marL="266700" indent="-266700" algn="l" defTabSz="912813" rtl="0" fontAlgn="base">
              <a:lnSpc>
                <a:spcPct val="70000"/>
              </a:lnSpc>
              <a:spcBef>
                <a:spcPct val="50000"/>
              </a:spcBef>
              <a:spcAft>
                <a:spcPct val="0"/>
              </a:spcAft>
              <a:buClr>
                <a:srgbClr val="FF8D03"/>
              </a:buClr>
              <a:buBlip>
                <a:blip r:embed="rId3"/>
              </a:buBlip>
              <a:defRPr>
                <a:solidFill>
                  <a:srgbClr val="000000"/>
                </a:solidFill>
                <a:latin typeface="+mn-lt"/>
                <a:ea typeface="+mn-ea"/>
                <a:cs typeface="+mn-cs"/>
              </a:defRPr>
            </a:lvl1pPr>
            <a:lvl2pPr marL="628650" indent="-180975" algn="l" defTabSz="912813" rtl="0" fontAlgn="base">
              <a:lnSpc>
                <a:spcPct val="70000"/>
              </a:lnSpc>
              <a:spcBef>
                <a:spcPct val="20000"/>
              </a:spcBef>
              <a:spcAft>
                <a:spcPct val="0"/>
              </a:spcAft>
              <a:buClr>
                <a:srgbClr val="FF8D03"/>
              </a:buClr>
              <a:buBlip>
                <a:blip r:embed="rId4"/>
              </a:buBlip>
              <a:defRPr sz="1400">
                <a:solidFill>
                  <a:srgbClr val="000000"/>
                </a:solidFill>
                <a:latin typeface="+mn-lt"/>
              </a:defRPr>
            </a:lvl2pPr>
            <a:lvl3pPr marL="895350" indent="-84138" algn="l" defTabSz="912813" rtl="0" fontAlgn="base">
              <a:spcBef>
                <a:spcPct val="20000"/>
              </a:spcBef>
              <a:spcAft>
                <a:spcPct val="0"/>
              </a:spcAft>
              <a:buClr>
                <a:schemeClr val="bg1"/>
              </a:buClr>
              <a:buSzPct val="50000"/>
              <a:buFont typeface="Wingdings" pitchFamily="2" charset="2"/>
              <a:buBlip>
                <a:blip r:embed="rId5"/>
              </a:buBlip>
              <a:defRPr sz="1200">
                <a:solidFill>
                  <a:srgbClr val="000000"/>
                </a:solidFill>
                <a:latin typeface="+mn-lt"/>
              </a:defRPr>
            </a:lvl3pPr>
            <a:lvl4pPr marL="2027238" indent="-228600" algn="l" defTabSz="912813" rtl="0" fontAlgn="base">
              <a:spcBef>
                <a:spcPct val="20000"/>
              </a:spcBef>
              <a:spcAft>
                <a:spcPct val="0"/>
              </a:spcAft>
              <a:buClr>
                <a:srgbClr val="FFCC00"/>
              </a:buClr>
              <a:buSzPct val="75000"/>
              <a:buFont typeface="Wingdings" pitchFamily="2" charset="2"/>
              <a:buChar char="l"/>
              <a:defRPr sz="2600" b="1">
                <a:solidFill>
                  <a:srgbClr val="010493"/>
                </a:solidFill>
                <a:effectLst>
                  <a:outerShdw blurRad="38100" dist="38100" dir="2700000" algn="tl">
                    <a:srgbClr val="C0C0C0"/>
                  </a:outerShdw>
                </a:effectLst>
                <a:latin typeface="+mn-lt"/>
              </a:defRPr>
            </a:lvl4pPr>
            <a:lvl5pPr marL="2435225" indent="-228600" algn="l" defTabSz="912813" rtl="0" fontAlgn="base">
              <a:spcBef>
                <a:spcPct val="20000"/>
              </a:spcBef>
              <a:spcAft>
                <a:spcPct val="0"/>
              </a:spcAft>
              <a:buClr>
                <a:srgbClr val="FFCC00"/>
              </a:buClr>
              <a:buSzPct val="75000"/>
              <a:buFont typeface="Wingdings" pitchFamily="2" charset="2"/>
              <a:buChar char="l"/>
              <a:defRPr sz="2600" b="1">
                <a:solidFill>
                  <a:srgbClr val="010493"/>
                </a:solidFill>
                <a:effectLst>
                  <a:outerShdw blurRad="38100" dist="38100" dir="2700000" algn="tl">
                    <a:srgbClr val="C0C0C0"/>
                  </a:outerShdw>
                </a:effectLst>
                <a:latin typeface="+mn-lt"/>
              </a:defRPr>
            </a:lvl5pPr>
            <a:lvl6pPr marL="2892425" indent="-228600" algn="l" defTabSz="912813" rtl="0" fontAlgn="base">
              <a:spcBef>
                <a:spcPct val="20000"/>
              </a:spcBef>
              <a:spcAft>
                <a:spcPct val="0"/>
              </a:spcAft>
              <a:buClr>
                <a:srgbClr val="FFCC00"/>
              </a:buClr>
              <a:buSzPct val="75000"/>
              <a:buFont typeface="Wingdings" pitchFamily="2" charset="2"/>
              <a:buChar char="l"/>
              <a:defRPr sz="2600" b="1">
                <a:solidFill>
                  <a:srgbClr val="010493"/>
                </a:solidFill>
                <a:effectLst>
                  <a:outerShdw blurRad="38100" dist="38100" dir="2700000" algn="tl">
                    <a:srgbClr val="C0C0C0"/>
                  </a:outerShdw>
                </a:effectLst>
                <a:latin typeface="+mn-lt"/>
              </a:defRPr>
            </a:lvl6pPr>
            <a:lvl7pPr marL="3349625" indent="-228600" algn="l" defTabSz="912813" rtl="0" fontAlgn="base">
              <a:spcBef>
                <a:spcPct val="20000"/>
              </a:spcBef>
              <a:spcAft>
                <a:spcPct val="0"/>
              </a:spcAft>
              <a:buClr>
                <a:srgbClr val="FFCC00"/>
              </a:buClr>
              <a:buSzPct val="75000"/>
              <a:buFont typeface="Wingdings" pitchFamily="2" charset="2"/>
              <a:buChar char="l"/>
              <a:defRPr sz="2600" b="1">
                <a:solidFill>
                  <a:srgbClr val="010493"/>
                </a:solidFill>
                <a:effectLst>
                  <a:outerShdw blurRad="38100" dist="38100" dir="2700000" algn="tl">
                    <a:srgbClr val="C0C0C0"/>
                  </a:outerShdw>
                </a:effectLst>
                <a:latin typeface="+mn-lt"/>
              </a:defRPr>
            </a:lvl7pPr>
            <a:lvl8pPr marL="3806825" indent="-228600" algn="l" defTabSz="912813" rtl="0" fontAlgn="base">
              <a:spcBef>
                <a:spcPct val="20000"/>
              </a:spcBef>
              <a:spcAft>
                <a:spcPct val="0"/>
              </a:spcAft>
              <a:buClr>
                <a:srgbClr val="FFCC00"/>
              </a:buClr>
              <a:buSzPct val="75000"/>
              <a:buFont typeface="Wingdings" pitchFamily="2" charset="2"/>
              <a:buChar char="l"/>
              <a:defRPr sz="2600" b="1">
                <a:solidFill>
                  <a:srgbClr val="010493"/>
                </a:solidFill>
                <a:effectLst>
                  <a:outerShdw blurRad="38100" dist="38100" dir="2700000" algn="tl">
                    <a:srgbClr val="C0C0C0"/>
                  </a:outerShdw>
                </a:effectLst>
                <a:latin typeface="+mn-lt"/>
              </a:defRPr>
            </a:lvl8pPr>
            <a:lvl9pPr marL="4264025" indent="-228600" algn="l" defTabSz="912813" rtl="0" fontAlgn="base">
              <a:spcBef>
                <a:spcPct val="20000"/>
              </a:spcBef>
              <a:spcAft>
                <a:spcPct val="0"/>
              </a:spcAft>
              <a:buClr>
                <a:srgbClr val="FFCC00"/>
              </a:buClr>
              <a:buSzPct val="75000"/>
              <a:buFont typeface="Wingdings" pitchFamily="2" charset="2"/>
              <a:buChar char="l"/>
              <a:defRPr sz="2600" b="1">
                <a:solidFill>
                  <a:srgbClr val="010493"/>
                </a:solidFill>
                <a:effectLst>
                  <a:outerShdw blurRad="38100" dist="38100" dir="2700000" algn="tl">
                    <a:srgbClr val="C0C0C0"/>
                  </a:outerShdw>
                </a:effectLst>
                <a:latin typeface="+mn-lt"/>
              </a:defRPr>
            </a:lvl9pPr>
          </a:lstStyle>
          <a:p>
            <a:pPr marL="0" indent="0" algn="ctr" eaLnBrk="1" hangingPunct="1">
              <a:lnSpc>
                <a:spcPct val="100000"/>
              </a:lnSpc>
              <a:spcAft>
                <a:spcPts val="0"/>
              </a:spcAft>
              <a:buFontTx/>
              <a:buNone/>
              <a:defRPr/>
            </a:pPr>
            <a:endParaRPr lang="es-ES_tradnl" sz="1600" b="1" kern="0" dirty="0" smtClean="0">
              <a:solidFill>
                <a:srgbClr val="FF0000"/>
              </a:solidFill>
            </a:endParaRPr>
          </a:p>
        </p:txBody>
      </p:sp>
      <p:sp>
        <p:nvSpPr>
          <p:cNvPr id="2" name="Title 1"/>
          <p:cNvSpPr>
            <a:spLocks noGrp="1"/>
          </p:cNvSpPr>
          <p:nvPr>
            <p:ph type="title"/>
          </p:nvPr>
        </p:nvSpPr>
        <p:spPr>
          <a:xfrm>
            <a:off x="1115616" y="1124744"/>
            <a:ext cx="7848872" cy="936104"/>
          </a:xfrm>
        </p:spPr>
        <p:txBody>
          <a:bodyPr/>
          <a:lstStyle/>
          <a:p>
            <a:pPr algn="ctr"/>
            <a:r>
              <a:rPr lang="es-ES_tradnl" dirty="0" smtClean="0">
                <a:solidFill>
                  <a:schemeClr val="tx1"/>
                </a:solidFill>
              </a:rPr>
              <a:t>Planes de gestión de eliminación de los HCFC aprobados (Reuniones 68ª - 70ª) América Latina y el Caribe</a:t>
            </a:r>
            <a:endParaRPr lang="es-ES_tradnl"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34393551"/>
              </p:ext>
            </p:extLst>
          </p:nvPr>
        </p:nvGraphicFramePr>
        <p:xfrm>
          <a:off x="395536" y="2240869"/>
          <a:ext cx="8352928" cy="4202896"/>
        </p:xfrm>
        <a:graphic>
          <a:graphicData uri="http://schemas.openxmlformats.org/drawingml/2006/table">
            <a:tbl>
              <a:tblPr firstRow="1" bandRow="1">
                <a:tableStyleId>{5C22544A-7EE6-4342-B048-85BDC9FD1C3A}</a:tableStyleId>
              </a:tblPr>
              <a:tblGrid>
                <a:gridCol w="1368152"/>
                <a:gridCol w="648072"/>
                <a:gridCol w="1728192"/>
                <a:gridCol w="504056"/>
                <a:gridCol w="1800200"/>
                <a:gridCol w="504056"/>
                <a:gridCol w="1800200"/>
              </a:tblGrid>
              <a:tr h="544107">
                <a:tc>
                  <a:txBody>
                    <a:bodyPr/>
                    <a:lstStyle/>
                    <a:p>
                      <a:pPr algn="ctr"/>
                      <a:endParaRPr lang="es-ES_tradnl" sz="1400" noProof="0" dirty="0"/>
                    </a:p>
                  </a:txBody>
                  <a:tcPr>
                    <a:solidFill>
                      <a:schemeClr val="accent3">
                        <a:lumMod val="85000"/>
                      </a:schemeClr>
                    </a:solidFill>
                  </a:tcPr>
                </a:tc>
                <a:tc gridSpan="2">
                  <a:txBody>
                    <a:bodyPr/>
                    <a:lstStyle/>
                    <a:p>
                      <a:pPr algn="ctr"/>
                      <a:r>
                        <a:rPr lang="es-ES_tradnl" sz="1400" noProof="0" dirty="0" smtClean="0">
                          <a:solidFill>
                            <a:schemeClr val="accent4"/>
                          </a:solidFill>
                        </a:rPr>
                        <a:t>68ª Reunión</a:t>
                      </a:r>
                      <a:endParaRPr lang="es-ES_tradnl" sz="1400" noProof="0" dirty="0">
                        <a:solidFill>
                          <a:schemeClr val="accent4"/>
                        </a:solidFill>
                      </a:endParaRPr>
                    </a:p>
                  </a:txBody>
                  <a:tcPr>
                    <a:solidFill>
                      <a:schemeClr val="accent3">
                        <a:lumMod val="85000"/>
                      </a:schemeClr>
                    </a:solidFill>
                  </a:tcPr>
                </a:tc>
                <a:tc hMerge="1">
                  <a:txBody>
                    <a:bodyPr/>
                    <a:lstStyle/>
                    <a:p>
                      <a:endParaRPr lang="en-CA" dirty="0"/>
                    </a:p>
                  </a:txBody>
                  <a:tcPr/>
                </a:tc>
                <a:tc gridSpan="2">
                  <a:txBody>
                    <a:bodyPr/>
                    <a:lstStyle/>
                    <a:p>
                      <a:pPr algn="ctr"/>
                      <a:r>
                        <a:rPr lang="es-ES_tradnl" sz="1400" noProof="0" dirty="0" smtClean="0">
                          <a:solidFill>
                            <a:schemeClr val="accent4"/>
                          </a:solidFill>
                        </a:rPr>
                        <a:t>69ª Reunión</a:t>
                      </a:r>
                      <a:endParaRPr lang="es-ES_tradnl" sz="1400" noProof="0" dirty="0">
                        <a:solidFill>
                          <a:schemeClr val="accent4"/>
                        </a:solidFill>
                      </a:endParaRPr>
                    </a:p>
                  </a:txBody>
                  <a:tcPr>
                    <a:solidFill>
                      <a:schemeClr val="accent3">
                        <a:lumMod val="85000"/>
                      </a:schemeClr>
                    </a:solidFill>
                  </a:tcPr>
                </a:tc>
                <a:tc hMerge="1">
                  <a:txBody>
                    <a:bodyPr/>
                    <a:lstStyle/>
                    <a:p>
                      <a:endParaRPr lang="en-CA" dirty="0"/>
                    </a:p>
                  </a:txBody>
                  <a:tcPr/>
                </a:tc>
                <a:tc gridSpan="2">
                  <a:txBody>
                    <a:bodyPr/>
                    <a:lstStyle/>
                    <a:p>
                      <a:pPr algn="ctr"/>
                      <a:r>
                        <a:rPr lang="es-ES_tradnl" sz="1400" noProof="0" dirty="0" smtClean="0">
                          <a:solidFill>
                            <a:schemeClr val="accent4"/>
                          </a:solidFill>
                        </a:rPr>
                        <a:t>70ª Reunión</a:t>
                      </a:r>
                      <a:endParaRPr lang="es-ES_tradnl" sz="1400" noProof="0" dirty="0">
                        <a:solidFill>
                          <a:schemeClr val="accent4"/>
                        </a:solidFill>
                      </a:endParaRPr>
                    </a:p>
                  </a:txBody>
                  <a:tcPr>
                    <a:solidFill>
                      <a:schemeClr val="accent3">
                        <a:lumMod val="85000"/>
                      </a:schemeClr>
                    </a:solidFill>
                  </a:tcPr>
                </a:tc>
                <a:tc hMerge="1">
                  <a:txBody>
                    <a:bodyPr/>
                    <a:lstStyle/>
                    <a:p>
                      <a:endParaRPr lang="en-CA" dirty="0"/>
                    </a:p>
                  </a:txBody>
                  <a:tcPr/>
                </a:tc>
              </a:tr>
              <a:tr h="1004064">
                <a:tc>
                  <a:txBody>
                    <a:bodyPr/>
                    <a:lstStyle/>
                    <a:p>
                      <a:pPr algn="ctr"/>
                      <a:endParaRPr lang="es-ES_tradnl" sz="1400" noProof="0" dirty="0"/>
                    </a:p>
                  </a:txBody>
                  <a:tcPr>
                    <a:solidFill>
                      <a:schemeClr val="accent3">
                        <a:lumMod val="85000"/>
                      </a:schemeClr>
                    </a:solidFill>
                  </a:tcPr>
                </a:tc>
                <a:tc>
                  <a:txBody>
                    <a:bodyPr/>
                    <a:lstStyle/>
                    <a:p>
                      <a:pPr algn="ctr"/>
                      <a:r>
                        <a:rPr lang="es-ES_tradnl" sz="1400" noProof="0" dirty="0" smtClean="0"/>
                        <a:t>№</a:t>
                      </a:r>
                      <a:endParaRPr lang="es-ES_tradnl" sz="1400" noProof="0" dirty="0"/>
                    </a:p>
                  </a:txBody>
                  <a:tcPr>
                    <a:solidFill>
                      <a:schemeClr val="accent3">
                        <a:lumMod val="85000"/>
                      </a:schemeClr>
                    </a:solidFill>
                  </a:tcPr>
                </a:tc>
                <a:tc>
                  <a:txBody>
                    <a:bodyPr/>
                    <a:lstStyle/>
                    <a:p>
                      <a:pPr algn="ctr"/>
                      <a:r>
                        <a:rPr lang="es-ES_tradnl" sz="1400" noProof="0" dirty="0" smtClean="0"/>
                        <a:t>Financiación</a:t>
                      </a:r>
                      <a:r>
                        <a:rPr lang="es-ES_tradnl" sz="1400" baseline="0" noProof="0" dirty="0" smtClean="0"/>
                        <a:t> aprobada / Aprobada en principio </a:t>
                      </a:r>
                      <a:r>
                        <a:rPr lang="es-ES_tradnl" sz="1400" noProof="0" dirty="0" smtClean="0"/>
                        <a:t>($EUA)</a:t>
                      </a:r>
                      <a:endParaRPr lang="es-ES_tradnl" sz="1400" noProof="0" dirty="0"/>
                    </a:p>
                  </a:txBody>
                  <a:tcPr>
                    <a:solidFill>
                      <a:schemeClr val="accent3">
                        <a:lumMod val="85000"/>
                      </a:schemeClr>
                    </a:solidFill>
                  </a:tcPr>
                </a:tc>
                <a:tc>
                  <a:txBody>
                    <a:bodyPr/>
                    <a:lstStyle/>
                    <a:p>
                      <a:pPr algn="ctr"/>
                      <a:r>
                        <a:rPr lang="es-ES_tradnl" sz="1400" noProof="0" dirty="0" smtClean="0"/>
                        <a:t>№</a:t>
                      </a:r>
                      <a:endParaRPr lang="es-ES_tradnl" sz="1400" noProof="0" dirty="0"/>
                    </a:p>
                  </a:txBody>
                  <a:tcPr>
                    <a:solidFill>
                      <a:schemeClr val="accent3">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400" noProof="0" dirty="0" smtClean="0"/>
                        <a:t>Financiación</a:t>
                      </a:r>
                      <a:r>
                        <a:rPr lang="es-ES_tradnl" sz="1400" baseline="0" noProof="0" dirty="0" smtClean="0"/>
                        <a:t> aprobada / Aprobada en principio </a:t>
                      </a:r>
                      <a:r>
                        <a:rPr lang="es-ES_tradnl" sz="1400" noProof="0" dirty="0" smtClean="0"/>
                        <a:t>($EUA)</a:t>
                      </a:r>
                      <a:endParaRPr lang="es-ES_tradnl" sz="1400" noProof="0" dirty="0"/>
                    </a:p>
                  </a:txBody>
                  <a:tcPr>
                    <a:solidFill>
                      <a:schemeClr val="accent3">
                        <a:lumMod val="85000"/>
                      </a:schemeClr>
                    </a:solidFill>
                  </a:tcPr>
                </a:tc>
                <a:tc>
                  <a:txBody>
                    <a:bodyPr/>
                    <a:lstStyle/>
                    <a:p>
                      <a:pPr algn="ctr"/>
                      <a:r>
                        <a:rPr lang="es-ES_tradnl" sz="1400" noProof="0" dirty="0" smtClean="0"/>
                        <a:t>№</a:t>
                      </a:r>
                      <a:endParaRPr lang="es-ES_tradnl" sz="1400" noProof="0" dirty="0"/>
                    </a:p>
                  </a:txBody>
                  <a:tcPr>
                    <a:solidFill>
                      <a:schemeClr val="accent3">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400" noProof="0" dirty="0" smtClean="0"/>
                        <a:t>Financiación</a:t>
                      </a:r>
                      <a:r>
                        <a:rPr lang="es-ES_tradnl" sz="1400" baseline="0" noProof="0" dirty="0" smtClean="0"/>
                        <a:t> aprobada / Aprobada en principio </a:t>
                      </a:r>
                      <a:r>
                        <a:rPr lang="es-ES_tradnl" sz="1400" noProof="0" dirty="0" smtClean="0"/>
                        <a:t>($EUA)</a:t>
                      </a:r>
                      <a:endParaRPr lang="es-ES_tradnl" sz="1400" noProof="0" dirty="0"/>
                    </a:p>
                  </a:txBody>
                  <a:tcPr>
                    <a:solidFill>
                      <a:schemeClr val="accent3">
                        <a:lumMod val="85000"/>
                      </a:schemeClr>
                    </a:solidFill>
                  </a:tcPr>
                </a:tc>
              </a:tr>
              <a:tr h="574506">
                <a:tc>
                  <a:txBody>
                    <a:bodyPr/>
                    <a:lstStyle/>
                    <a:p>
                      <a:r>
                        <a:rPr lang="es-ES_tradnl" sz="1400" noProof="0" dirty="0" smtClean="0"/>
                        <a:t>Etapa I Planes</a:t>
                      </a:r>
                      <a:r>
                        <a:rPr lang="es-ES_tradnl" sz="1400" baseline="0" noProof="0" dirty="0" smtClean="0"/>
                        <a:t> de  gestión de elim. HCFC</a:t>
                      </a:r>
                      <a:endParaRPr lang="es-ES_tradnl" sz="1400" noProof="0" dirty="0"/>
                    </a:p>
                  </a:txBody>
                  <a:tcPr>
                    <a:solidFill>
                      <a:schemeClr val="accent3">
                        <a:lumMod val="85000"/>
                      </a:schemeClr>
                    </a:solidFill>
                  </a:tcPr>
                </a:tc>
                <a:tc>
                  <a:txBody>
                    <a:bodyPr/>
                    <a:lstStyle/>
                    <a:p>
                      <a:pPr algn="l"/>
                      <a:r>
                        <a:rPr lang="es-ES_tradnl" sz="1400" noProof="0" dirty="0" smtClean="0"/>
                        <a:t>2</a:t>
                      </a:r>
                      <a:endParaRPr lang="es-ES_tradnl" sz="1400" noProof="0" dirty="0"/>
                    </a:p>
                  </a:txBody>
                  <a:tcPr>
                    <a:solidFill>
                      <a:schemeClr val="accent3">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400" kern="1200" noProof="0" dirty="0" smtClean="0">
                          <a:solidFill>
                            <a:schemeClr val="dk1"/>
                          </a:solidFill>
                          <a:latin typeface="+mn-lt"/>
                          <a:ea typeface="+mn-ea"/>
                          <a:cs typeface="+mn-cs"/>
                        </a:rPr>
                        <a:t>280,000 para Haití  282,671 para Peru</a:t>
                      </a:r>
                    </a:p>
                    <a:p>
                      <a:pPr algn="l"/>
                      <a:endParaRPr lang="es-ES_tradnl" sz="1400" noProof="0" dirty="0"/>
                    </a:p>
                  </a:txBody>
                  <a:tcPr>
                    <a:solidFill>
                      <a:schemeClr val="accent3">
                        <a:lumMod val="85000"/>
                      </a:schemeClr>
                    </a:solidFill>
                  </a:tcPr>
                </a:tc>
                <a:tc>
                  <a:txBody>
                    <a:bodyPr/>
                    <a:lstStyle/>
                    <a:p>
                      <a:pPr algn="l"/>
                      <a:r>
                        <a:rPr lang="es-ES_tradnl" sz="1400" noProof="0" dirty="0" smtClean="0"/>
                        <a:t>1</a:t>
                      </a:r>
                      <a:endParaRPr lang="es-ES_tradnl" sz="1400" noProof="0" dirty="0"/>
                    </a:p>
                  </a:txBody>
                  <a:tcPr>
                    <a:solidFill>
                      <a:schemeClr val="accent3">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400" noProof="0" dirty="0" smtClean="0"/>
                        <a:t>280,000 para Barbados</a:t>
                      </a:r>
                    </a:p>
                    <a:p>
                      <a:pPr algn="l"/>
                      <a:endParaRPr lang="es-ES_tradnl" sz="1400" kern="1200" noProof="0" dirty="0">
                        <a:solidFill>
                          <a:schemeClr val="dk1"/>
                        </a:solidFill>
                        <a:latin typeface="+mn-lt"/>
                        <a:ea typeface="+mn-ea"/>
                        <a:cs typeface="+mn-cs"/>
                      </a:endParaRPr>
                    </a:p>
                  </a:txBody>
                  <a:tcPr>
                    <a:solidFill>
                      <a:schemeClr val="accent3">
                        <a:lumMod val="85000"/>
                      </a:schemeClr>
                    </a:solidFill>
                  </a:tcPr>
                </a:tc>
                <a:tc>
                  <a:txBody>
                    <a:bodyPr/>
                    <a:lstStyle/>
                    <a:p>
                      <a:pPr algn="l"/>
                      <a:r>
                        <a:rPr lang="es-ES_tradnl" sz="1400" noProof="0" dirty="0" smtClean="0"/>
                        <a:t>0</a:t>
                      </a:r>
                      <a:endParaRPr lang="es-ES_tradnl" sz="1400" noProof="0" dirty="0"/>
                    </a:p>
                  </a:txBody>
                  <a:tcPr>
                    <a:solidFill>
                      <a:schemeClr val="accent3">
                        <a:lumMod val="85000"/>
                      </a:schemeClr>
                    </a:solidFill>
                  </a:tcPr>
                </a:tc>
                <a:tc>
                  <a:txBody>
                    <a:bodyPr/>
                    <a:lstStyle/>
                    <a:p>
                      <a:pPr algn="l"/>
                      <a:endParaRPr lang="es-ES_tradnl" sz="1400" noProof="0" dirty="0"/>
                    </a:p>
                  </a:txBody>
                  <a:tcPr>
                    <a:solidFill>
                      <a:schemeClr val="accent3">
                        <a:lumMod val="85000"/>
                      </a:schemeClr>
                    </a:solidFill>
                  </a:tcPr>
                </a:tc>
              </a:tr>
              <a:tr h="734485">
                <a:tc>
                  <a:txBody>
                    <a:bodyPr/>
                    <a:lstStyle/>
                    <a:p>
                      <a:r>
                        <a:rPr lang="es-ES_tradnl" sz="1400" noProof="0" dirty="0" smtClean="0"/>
                        <a:t>Tramos 1º</a:t>
                      </a:r>
                      <a:endParaRPr lang="es-ES_tradnl" sz="1400" noProof="0" dirty="0"/>
                    </a:p>
                  </a:txBody>
                  <a:tcPr>
                    <a:solidFill>
                      <a:schemeClr val="accent3">
                        <a:lumMod val="85000"/>
                      </a:schemeClr>
                    </a:solidFill>
                  </a:tcPr>
                </a:tc>
                <a:tc>
                  <a:txBody>
                    <a:bodyPr/>
                    <a:lstStyle/>
                    <a:p>
                      <a:pPr algn="l"/>
                      <a:r>
                        <a:rPr lang="es-ES_tradnl" sz="1400" noProof="0" dirty="0" smtClean="0"/>
                        <a:t>2</a:t>
                      </a:r>
                      <a:endParaRPr lang="es-ES_tradnl" sz="1400" noProof="0" dirty="0"/>
                    </a:p>
                  </a:txBody>
                  <a:tcPr>
                    <a:solidFill>
                      <a:schemeClr val="accent3">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400" noProof="0" dirty="0" smtClean="0"/>
                        <a:t>40,000</a:t>
                      </a:r>
                      <a:r>
                        <a:rPr lang="es-ES_tradnl" sz="1400" baseline="0" noProof="0" dirty="0" smtClean="0"/>
                        <a:t> </a:t>
                      </a:r>
                      <a:r>
                        <a:rPr lang="es-ES_tradnl" sz="1400" noProof="0" dirty="0" smtClean="0"/>
                        <a:t>para </a:t>
                      </a:r>
                      <a:r>
                        <a:rPr lang="es-ES_tradnl" sz="1400" baseline="0" noProof="0" dirty="0" smtClean="0"/>
                        <a:t>Haití  133,000 para Perú</a:t>
                      </a:r>
                      <a:endParaRPr lang="es-ES_tradnl" sz="1400" noProof="0" dirty="0" smtClean="0"/>
                    </a:p>
                    <a:p>
                      <a:pPr algn="l"/>
                      <a:endParaRPr lang="es-ES_tradnl" sz="1400" noProof="0" dirty="0"/>
                    </a:p>
                  </a:txBody>
                  <a:tcPr>
                    <a:solidFill>
                      <a:schemeClr val="accent3">
                        <a:lumMod val="85000"/>
                      </a:schemeClr>
                    </a:solidFill>
                  </a:tcPr>
                </a:tc>
                <a:tc>
                  <a:txBody>
                    <a:bodyPr/>
                    <a:lstStyle/>
                    <a:p>
                      <a:pPr algn="l"/>
                      <a:r>
                        <a:rPr lang="es-ES_tradnl" sz="1400" noProof="0" dirty="0" smtClean="0"/>
                        <a:t>1</a:t>
                      </a:r>
                      <a:endParaRPr lang="es-ES_tradnl" sz="1400" noProof="0" dirty="0"/>
                    </a:p>
                  </a:txBody>
                  <a:tcPr>
                    <a:solidFill>
                      <a:schemeClr val="accent3">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400" noProof="0" dirty="0" smtClean="0"/>
                        <a:t>124,000 para Barbados</a:t>
                      </a:r>
                    </a:p>
                    <a:p>
                      <a:pPr algn="l"/>
                      <a:endParaRPr lang="es-ES_tradnl" sz="1400" noProof="0" dirty="0"/>
                    </a:p>
                  </a:txBody>
                  <a:tcPr>
                    <a:solidFill>
                      <a:schemeClr val="accent3">
                        <a:lumMod val="85000"/>
                      </a:schemeClr>
                    </a:solidFill>
                  </a:tcPr>
                </a:tc>
                <a:tc>
                  <a:txBody>
                    <a:bodyPr/>
                    <a:lstStyle/>
                    <a:p>
                      <a:pPr algn="l"/>
                      <a:r>
                        <a:rPr lang="es-ES_tradnl" sz="1400" noProof="0" dirty="0" smtClean="0"/>
                        <a:t>0</a:t>
                      </a:r>
                      <a:endParaRPr lang="es-ES_tradnl" sz="1400" noProof="0" dirty="0"/>
                    </a:p>
                  </a:txBody>
                  <a:tcPr>
                    <a:solidFill>
                      <a:schemeClr val="accent3">
                        <a:lumMod val="85000"/>
                      </a:schemeClr>
                    </a:solidFill>
                  </a:tcPr>
                </a:tc>
                <a:tc>
                  <a:txBody>
                    <a:bodyPr/>
                    <a:lstStyle/>
                    <a:p>
                      <a:pPr algn="l"/>
                      <a:endParaRPr lang="es-ES_tradnl" sz="1400" noProof="0" dirty="0"/>
                    </a:p>
                  </a:txBody>
                  <a:tcPr>
                    <a:solidFill>
                      <a:schemeClr val="accent3">
                        <a:lumMod val="85000"/>
                      </a:schemeClr>
                    </a:solidFill>
                  </a:tcPr>
                </a:tc>
              </a:tr>
              <a:tr h="980040">
                <a:tc>
                  <a:txBody>
                    <a:bodyPr/>
                    <a:lstStyle/>
                    <a:p>
                      <a:r>
                        <a:rPr lang="es-ES_tradnl" sz="1400" noProof="0" dirty="0" smtClean="0"/>
                        <a:t>Tramos 2º y 3º</a:t>
                      </a:r>
                      <a:endParaRPr lang="es-ES_tradnl" sz="1400" noProof="0" dirty="0"/>
                    </a:p>
                  </a:txBody>
                  <a:tcPr>
                    <a:solidFill>
                      <a:schemeClr val="accent3">
                        <a:lumMod val="85000"/>
                      </a:schemeClr>
                    </a:solidFill>
                  </a:tcPr>
                </a:tc>
                <a:tc>
                  <a:txBody>
                    <a:bodyPr/>
                    <a:lstStyle/>
                    <a:p>
                      <a:pPr algn="l"/>
                      <a:r>
                        <a:rPr lang="es-ES_tradnl" sz="1400" noProof="0" dirty="0" smtClean="0"/>
                        <a:t> 6</a:t>
                      </a:r>
                      <a:endParaRPr lang="es-ES_tradnl" sz="1400" noProof="0" dirty="0"/>
                    </a:p>
                  </a:txBody>
                  <a:tcPr>
                    <a:solidFill>
                      <a:schemeClr val="accent3">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noProof="0" dirty="0" smtClean="0">
                          <a:solidFill>
                            <a:schemeClr val="dk1"/>
                          </a:solidFill>
                          <a:latin typeface="+mn-lt"/>
                          <a:ea typeface="+mn-ea"/>
                          <a:cs typeface="+mn-cs"/>
                        </a:rPr>
                        <a:t>11,127,340</a:t>
                      </a:r>
                      <a:r>
                        <a:rPr lang="es-ES_tradnl" sz="1200" kern="1200" baseline="0" noProof="0" dirty="0" smtClean="0">
                          <a:solidFill>
                            <a:schemeClr val="dk1"/>
                          </a:solidFill>
                          <a:latin typeface="+mn-lt"/>
                          <a:ea typeface="+mn-ea"/>
                          <a:cs typeface="+mn-cs"/>
                        </a:rPr>
                        <a:t> para Brasil, Cuba, Guatemala, México, Saint Lucia y Uruguay</a:t>
                      </a:r>
                      <a:endParaRPr lang="es-ES_tradnl" sz="1200" kern="1200" noProof="0" dirty="0" smtClean="0">
                        <a:solidFill>
                          <a:schemeClr val="dk1"/>
                        </a:solidFill>
                        <a:latin typeface="+mn-lt"/>
                        <a:ea typeface="+mn-ea"/>
                        <a:cs typeface="+mn-cs"/>
                      </a:endParaRPr>
                    </a:p>
                  </a:txBody>
                  <a:tcPr>
                    <a:solidFill>
                      <a:schemeClr val="accent3">
                        <a:lumMod val="85000"/>
                      </a:schemeClr>
                    </a:solidFill>
                  </a:tcPr>
                </a:tc>
                <a:tc>
                  <a:txBody>
                    <a:bodyPr/>
                    <a:lstStyle/>
                    <a:p>
                      <a:pPr algn="l"/>
                      <a:r>
                        <a:rPr lang="es-ES_tradnl" sz="1400" noProof="0" dirty="0" smtClean="0"/>
                        <a:t>1</a:t>
                      </a:r>
                      <a:endParaRPr lang="es-ES_tradnl" sz="1400" noProof="0" dirty="0"/>
                    </a:p>
                  </a:txBody>
                  <a:tcPr>
                    <a:solidFill>
                      <a:schemeClr val="accent3">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noProof="0" dirty="0" smtClean="0"/>
                        <a:t>488,450</a:t>
                      </a:r>
                      <a:r>
                        <a:rPr lang="es-ES_tradnl" sz="1200" baseline="0" noProof="0" dirty="0" smtClean="0"/>
                        <a:t> para Republica Dominicana</a:t>
                      </a: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baseline="0" noProof="0" dirty="0" smtClean="0"/>
                        <a:t>(Venezuela no aprobado – </a:t>
                      </a:r>
                      <a:r>
                        <a:rPr lang="es-ES_tradnl" sz="1200" baseline="0" noProof="0" dirty="0" smtClean="0">
                          <a:solidFill>
                            <a:srgbClr val="FF0000"/>
                          </a:solidFill>
                        </a:rPr>
                        <a:t>desembolso del 20%</a:t>
                      </a:r>
                      <a:r>
                        <a:rPr lang="es-ES_tradnl" sz="1200" baseline="0" noProof="0" dirty="0" smtClean="0"/>
                        <a:t>)</a:t>
                      </a:r>
                      <a:endParaRPr lang="es-ES_tradnl" sz="1200" noProof="0" dirty="0" smtClean="0"/>
                    </a:p>
                    <a:p>
                      <a:pPr marL="0" algn="l" defTabSz="914400" rtl="0" eaLnBrk="1" latinLnBrk="0" hangingPunct="1"/>
                      <a:endParaRPr lang="es-ES_tradnl" sz="1200" kern="1200" noProof="0" dirty="0">
                        <a:solidFill>
                          <a:schemeClr val="dk1"/>
                        </a:solidFill>
                        <a:latin typeface="+mn-lt"/>
                        <a:ea typeface="+mn-ea"/>
                        <a:cs typeface="+mn-cs"/>
                      </a:endParaRPr>
                    </a:p>
                  </a:txBody>
                  <a:tcPr>
                    <a:solidFill>
                      <a:schemeClr val="accent3">
                        <a:lumMod val="85000"/>
                      </a:schemeClr>
                    </a:solidFill>
                  </a:tcPr>
                </a:tc>
                <a:tc>
                  <a:txBody>
                    <a:bodyPr/>
                    <a:lstStyle/>
                    <a:p>
                      <a:pPr algn="l"/>
                      <a:r>
                        <a:rPr lang="es-ES_tradnl" sz="1400" noProof="0" dirty="0" smtClean="0"/>
                        <a:t>6</a:t>
                      </a:r>
                      <a:endParaRPr lang="es-ES_tradnl" sz="1400" noProof="0" dirty="0"/>
                    </a:p>
                  </a:txBody>
                  <a:tcPr>
                    <a:solidFill>
                      <a:schemeClr val="accent3">
                        <a:lumMod val="85000"/>
                      </a:schemeClr>
                    </a:solidFill>
                  </a:tcPr>
                </a:tc>
                <a:tc>
                  <a:txBody>
                    <a:bodyPr/>
                    <a:lstStyle/>
                    <a:p>
                      <a:pPr algn="l"/>
                      <a:r>
                        <a:rPr lang="es-ES_tradnl" sz="1200" noProof="0" dirty="0" smtClean="0"/>
                        <a:t>1,070,007</a:t>
                      </a:r>
                      <a:r>
                        <a:rPr lang="es-ES_tradnl" sz="1200" baseline="0" noProof="0" dirty="0" smtClean="0"/>
                        <a:t> para Costa Rica, Ecuador, Honduras, Guatemala, Jamaica, Panamá y Venezuela</a:t>
                      </a:r>
                      <a:endParaRPr lang="es-ES_tradnl" sz="1200" noProof="0" dirty="0"/>
                    </a:p>
                  </a:txBody>
                  <a:tcPr>
                    <a:solidFill>
                      <a:schemeClr val="accent3">
                        <a:lumMod val="85000"/>
                      </a:schemeClr>
                    </a:solidFill>
                  </a:tcPr>
                </a:tc>
              </a:tr>
            </a:tbl>
          </a:graphicData>
        </a:graphic>
      </p:graphicFrame>
      <p:sp>
        <p:nvSpPr>
          <p:cNvPr id="4" name="Slide Number Placeholder 3"/>
          <p:cNvSpPr>
            <a:spLocks noGrp="1"/>
          </p:cNvSpPr>
          <p:nvPr>
            <p:ph type="sldNum" sz="quarter" idx="11"/>
          </p:nvPr>
        </p:nvSpPr>
        <p:spPr/>
        <p:txBody>
          <a:bodyPr/>
          <a:lstStyle/>
          <a:p>
            <a:fld id="{7EA245DC-AC2A-4786-B9FE-028DADB6141E}" type="slidenum">
              <a:rPr lang="es-ES_tradnl" altLang="en-US" smtClean="0"/>
              <a:pPr/>
              <a:t>6</a:t>
            </a:fld>
            <a:endParaRPr lang="es-ES_tradnl" altLang="en-US" dirty="0"/>
          </a:p>
        </p:txBody>
      </p:sp>
      <p:sp>
        <p:nvSpPr>
          <p:cNvPr id="3" name="TextBox 2"/>
          <p:cNvSpPr txBox="1"/>
          <p:nvPr/>
        </p:nvSpPr>
        <p:spPr>
          <a:xfrm>
            <a:off x="680977" y="6453336"/>
            <a:ext cx="7992888" cy="307777"/>
          </a:xfrm>
          <a:prstGeom prst="rect">
            <a:avLst/>
          </a:prstGeom>
          <a:noFill/>
        </p:spPr>
        <p:txBody>
          <a:bodyPr wrap="square" rtlCol="0">
            <a:spAutoFit/>
          </a:bodyPr>
          <a:lstStyle/>
          <a:p>
            <a:pPr algn="just">
              <a:lnSpc>
                <a:spcPct val="100000"/>
              </a:lnSpc>
              <a:spcBef>
                <a:spcPts val="600"/>
              </a:spcBef>
            </a:pPr>
            <a:r>
              <a:rPr lang="es-ES_tradnl" sz="1400" dirty="0" smtClean="0"/>
              <a:t>Todos los Planes de gestión de eliminación de los HCFC para América Latina han sido aprobados. </a:t>
            </a:r>
          </a:p>
        </p:txBody>
      </p:sp>
    </p:spTree>
    <p:extLst>
      <p:ext uri="{BB962C8B-B14F-4D97-AF65-F5344CB8AC3E}">
        <p14:creationId xmlns:p14="http://schemas.microsoft.com/office/powerpoint/2010/main" val="2626552537"/>
      </p:ext>
    </p:extLst>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24744"/>
            <a:ext cx="8640960" cy="864096"/>
          </a:xfrm>
        </p:spPr>
        <p:txBody>
          <a:bodyPr/>
          <a:lstStyle/>
          <a:p>
            <a:pPr lvl="0">
              <a:lnSpc>
                <a:spcPct val="85000"/>
              </a:lnSpc>
            </a:pPr>
            <a:r>
              <a:rPr lang="es-ES_tradnl" dirty="0" smtClean="0">
                <a:solidFill>
                  <a:schemeClr val="tx1"/>
                </a:solidFill>
              </a:rPr>
              <a:t>Presentación de tramos de </a:t>
            </a:r>
            <a:r>
              <a:rPr lang="es-ES_tradnl" dirty="0" err="1" smtClean="0">
                <a:solidFill>
                  <a:schemeClr val="tx1"/>
                </a:solidFill>
              </a:rPr>
              <a:t>HPMPs</a:t>
            </a:r>
            <a:r>
              <a:rPr lang="es-ES_tradnl" dirty="0" smtClean="0">
                <a:solidFill>
                  <a:schemeClr val="tx1"/>
                </a:solidFill>
              </a:rPr>
              <a:t> con sistema de cuotas sin confirmar (Decisión 63/17)</a:t>
            </a:r>
            <a:endParaRPr lang="es-ES_tradnl" sz="2800" dirty="0">
              <a:solidFill>
                <a:schemeClr val="tx1"/>
              </a:solidFill>
            </a:endParaRPr>
          </a:p>
        </p:txBody>
      </p:sp>
      <p:sp>
        <p:nvSpPr>
          <p:cNvPr id="3" name="Content Placeholder 2"/>
          <p:cNvSpPr>
            <a:spLocks noGrp="1"/>
          </p:cNvSpPr>
          <p:nvPr>
            <p:ph idx="1"/>
          </p:nvPr>
        </p:nvSpPr>
        <p:spPr>
          <a:xfrm>
            <a:off x="1258888" y="2132856"/>
            <a:ext cx="7345560" cy="4608512"/>
          </a:xfrm>
        </p:spPr>
        <p:txBody>
          <a:bodyPr/>
          <a:lstStyle/>
          <a:p>
            <a:pPr>
              <a:lnSpc>
                <a:spcPct val="85000"/>
              </a:lnSpc>
            </a:pPr>
            <a:r>
              <a:rPr lang="es-ES_tradnl" sz="1900" dirty="0" smtClean="0">
                <a:solidFill>
                  <a:schemeClr val="bg2">
                    <a:lumMod val="50000"/>
                  </a:schemeClr>
                </a:solidFill>
              </a:rPr>
              <a:t>Los acuerdos relativos a los </a:t>
            </a:r>
            <a:r>
              <a:rPr lang="es-ES_tradnl" sz="1900" dirty="0" err="1" smtClean="0">
                <a:solidFill>
                  <a:schemeClr val="bg2">
                    <a:lumMod val="50000"/>
                  </a:schemeClr>
                </a:solidFill>
              </a:rPr>
              <a:t>HPMPs</a:t>
            </a:r>
            <a:r>
              <a:rPr lang="es-ES_tradnl" sz="1900" dirty="0" smtClean="0">
                <a:solidFill>
                  <a:schemeClr val="bg2">
                    <a:lumMod val="50000"/>
                  </a:schemeClr>
                </a:solidFill>
              </a:rPr>
              <a:t> (posteriores a la 63ª Reunión) recogen como condición previa </a:t>
            </a:r>
            <a:r>
              <a:rPr lang="es-ES_tradnl" sz="1900" i="1" dirty="0" smtClean="0">
                <a:solidFill>
                  <a:schemeClr val="bg2">
                    <a:lumMod val="50000"/>
                  </a:schemeClr>
                </a:solidFill>
              </a:rPr>
              <a:t>“que, para todas las propuestas a partir de la 68ª Reunión, se haya recibido confirmación del gobierno de que </a:t>
            </a:r>
            <a:r>
              <a:rPr lang="es-ES_tradnl" sz="1900" i="1" u="sng" dirty="0" smtClean="0">
                <a:solidFill>
                  <a:schemeClr val="bg2">
                    <a:lumMod val="50000"/>
                  </a:schemeClr>
                </a:solidFill>
              </a:rPr>
              <a:t>se ha implantado un sistema nacional ejecutable de otorgamiento de licencias y cuotas para las importaciones de los HCFC</a:t>
            </a:r>
            <a:r>
              <a:rPr lang="es-ES_tradnl" sz="1900" i="1" dirty="0" smtClean="0">
                <a:solidFill>
                  <a:schemeClr val="bg2">
                    <a:lumMod val="50000"/>
                  </a:schemeClr>
                </a:solidFill>
              </a:rPr>
              <a:t> y, donde corresponda, para la producción y las exportaciones de esas sustancias, y que dicho sistema puede asegurar el cumplimiento del país con el calendario de eliminación de los HCFC del Protocolo de Montreal durante el período de vigencia de este acuerdo</a:t>
            </a:r>
            <a:r>
              <a:rPr lang="es-ES_tradnl" sz="1900" dirty="0" smtClean="0">
                <a:solidFill>
                  <a:schemeClr val="bg2">
                    <a:lumMod val="50000"/>
                  </a:schemeClr>
                </a:solidFill>
              </a:rPr>
              <a:t> ” </a:t>
            </a:r>
          </a:p>
          <a:p>
            <a:pPr>
              <a:lnSpc>
                <a:spcPct val="85000"/>
              </a:lnSpc>
            </a:pPr>
            <a:r>
              <a:rPr lang="es-ES_tradnl" sz="1900" dirty="0" smtClean="0">
                <a:solidFill>
                  <a:schemeClr val="bg2">
                    <a:lumMod val="50000"/>
                  </a:schemeClr>
                </a:solidFill>
              </a:rPr>
              <a:t>En lo referente a las presentaciones de tramos, la Secretaría requiere una carta oficial del Gobierno pertinente que conforme la información solicitada (Decisión 63/17)</a:t>
            </a:r>
          </a:p>
          <a:p>
            <a:pPr>
              <a:lnSpc>
                <a:spcPct val="85000"/>
              </a:lnSpc>
            </a:pPr>
            <a:r>
              <a:rPr lang="es-ES_tradnl" sz="1900" dirty="0" smtClean="0">
                <a:solidFill>
                  <a:schemeClr val="bg2">
                    <a:lumMod val="50000"/>
                  </a:schemeClr>
                </a:solidFill>
              </a:rPr>
              <a:t>Las presentaciones que no se atengan a la Decisión 63/17 no podrán ser aprobadas</a:t>
            </a:r>
            <a:endParaRPr lang="es-ES_tradnl" sz="1900" dirty="0">
              <a:solidFill>
                <a:schemeClr val="bg2">
                  <a:lumMod val="50000"/>
                </a:schemeClr>
              </a:solidFill>
            </a:endParaRPr>
          </a:p>
        </p:txBody>
      </p:sp>
      <p:sp>
        <p:nvSpPr>
          <p:cNvPr id="4" name="Date Placeholder 3"/>
          <p:cNvSpPr>
            <a:spLocks noGrp="1"/>
          </p:cNvSpPr>
          <p:nvPr>
            <p:ph type="dt" sz="half" idx="10"/>
          </p:nvPr>
        </p:nvSpPr>
        <p:spPr/>
        <p:txBody>
          <a:bodyPr/>
          <a:lstStyle/>
          <a:p>
            <a:fld id="{6E663486-5295-418E-A8FD-12987323C8B9}" type="datetime1">
              <a:rPr lang="en-US" altLang="en-US" smtClean="0"/>
              <a:pPr/>
              <a:t>6/11/2013</a:t>
            </a:fld>
            <a:endParaRPr lang="en-US" altLang="en-US" dirty="0"/>
          </a:p>
        </p:txBody>
      </p:sp>
      <p:sp>
        <p:nvSpPr>
          <p:cNvPr id="5" name="Slide Number Placeholder 4"/>
          <p:cNvSpPr>
            <a:spLocks noGrp="1"/>
          </p:cNvSpPr>
          <p:nvPr>
            <p:ph type="sldNum" sz="quarter" idx="11"/>
          </p:nvPr>
        </p:nvSpPr>
        <p:spPr/>
        <p:txBody>
          <a:bodyPr/>
          <a:lstStyle/>
          <a:p>
            <a:fld id="{7EA245DC-AC2A-4786-B9FE-028DADB6141E}" type="slidenum">
              <a:rPr lang="en-US" altLang="en-US" smtClean="0"/>
              <a:pPr/>
              <a:t>7</a:t>
            </a:fld>
            <a:endParaRPr lang="en-US" altLang="en-US" dirty="0"/>
          </a:p>
        </p:txBody>
      </p:sp>
    </p:spTree>
    <p:extLst>
      <p:ext uri="{BB962C8B-B14F-4D97-AF65-F5344CB8AC3E}">
        <p14:creationId xmlns:p14="http://schemas.microsoft.com/office/powerpoint/2010/main" val="1502822489"/>
      </p:ext>
    </p:extLst>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980728"/>
            <a:ext cx="7921624" cy="1080120"/>
          </a:xfrm>
        </p:spPr>
        <p:txBody>
          <a:bodyPr/>
          <a:lstStyle/>
          <a:p>
            <a:pPr lvl="0">
              <a:lnSpc>
                <a:spcPct val="85000"/>
              </a:lnSpc>
            </a:pPr>
            <a:r>
              <a:rPr lang="es-ES_tradnl" dirty="0" smtClean="0">
                <a:solidFill>
                  <a:schemeClr val="tx1"/>
                </a:solidFill>
              </a:rPr>
              <a:t>Presentación de los tramos MYA – bajo nivel de desembolso en el tramo anterior</a:t>
            </a:r>
            <a:endParaRPr lang="es-ES_tradnl" sz="2800" dirty="0">
              <a:solidFill>
                <a:schemeClr val="tx1"/>
              </a:solidFill>
            </a:endParaRPr>
          </a:p>
        </p:txBody>
      </p:sp>
      <p:sp>
        <p:nvSpPr>
          <p:cNvPr id="3" name="Content Placeholder 2"/>
          <p:cNvSpPr>
            <a:spLocks noGrp="1"/>
          </p:cNvSpPr>
          <p:nvPr>
            <p:ph idx="1"/>
          </p:nvPr>
        </p:nvSpPr>
        <p:spPr>
          <a:xfrm>
            <a:off x="395536" y="1916832"/>
            <a:ext cx="8568952" cy="4752528"/>
          </a:xfrm>
        </p:spPr>
        <p:txBody>
          <a:bodyPr/>
          <a:lstStyle/>
          <a:p>
            <a:pPr>
              <a:lnSpc>
                <a:spcPct val="85000"/>
              </a:lnSpc>
            </a:pPr>
            <a:r>
              <a:rPr lang="es-ES_tradnl" sz="1900" dirty="0" smtClean="0">
                <a:solidFill>
                  <a:schemeClr val="tx1"/>
                </a:solidFill>
              </a:rPr>
              <a:t>Todos los acuerdos tienen una cláusula de desembolso mínimo; las solicitudes de tramo solo pueden efectuarse si se ha alcanzado el umbral de desembolso del 20 por ciento del tramo anterior</a:t>
            </a:r>
          </a:p>
          <a:p>
            <a:pPr>
              <a:lnSpc>
                <a:spcPct val="85000"/>
              </a:lnSpc>
            </a:pPr>
            <a:r>
              <a:rPr lang="es-ES_tradnl" sz="1900" dirty="0" smtClean="0">
                <a:solidFill>
                  <a:schemeClr val="tx1"/>
                </a:solidFill>
              </a:rPr>
              <a:t>Las solicitudes de 2º tramos de la etapa I de los </a:t>
            </a:r>
            <a:r>
              <a:rPr lang="es-ES_tradnl" sz="1900" dirty="0" err="1" smtClean="0">
                <a:solidFill>
                  <a:schemeClr val="tx1"/>
                </a:solidFill>
              </a:rPr>
              <a:t>HPMPs</a:t>
            </a:r>
            <a:r>
              <a:rPr lang="es-ES_tradnl" sz="1900" dirty="0" smtClean="0">
                <a:solidFill>
                  <a:schemeClr val="tx1"/>
                </a:solidFill>
              </a:rPr>
              <a:t> de </a:t>
            </a:r>
            <a:r>
              <a:rPr lang="es-ES_tradnl" sz="1900" b="1" u="sng" dirty="0" smtClean="0">
                <a:solidFill>
                  <a:schemeClr val="tx1"/>
                </a:solidFill>
              </a:rPr>
              <a:t>Chile y Cuba</a:t>
            </a:r>
            <a:r>
              <a:rPr lang="es-ES_tradnl" sz="1900" b="1" dirty="0" smtClean="0">
                <a:solidFill>
                  <a:schemeClr val="tx1"/>
                </a:solidFill>
              </a:rPr>
              <a:t>,  </a:t>
            </a:r>
            <a:r>
              <a:rPr lang="es-ES_tradnl" sz="1900" dirty="0" smtClean="0">
                <a:solidFill>
                  <a:schemeClr val="tx1"/>
                </a:solidFill>
              </a:rPr>
              <a:t>previstas para la 69ª Reunión, no se presentaron por la razón antedicha</a:t>
            </a:r>
          </a:p>
          <a:p>
            <a:pPr lvl="1">
              <a:lnSpc>
                <a:spcPct val="85000"/>
              </a:lnSpc>
            </a:pPr>
            <a:r>
              <a:rPr lang="es-ES_tradnl" sz="1900" dirty="0" smtClean="0">
                <a:solidFill>
                  <a:schemeClr val="tx1"/>
                </a:solidFill>
              </a:rPr>
              <a:t>a los países se les envió una carta indicando los tramos demorados.</a:t>
            </a:r>
          </a:p>
          <a:p>
            <a:pPr>
              <a:lnSpc>
                <a:spcPct val="85000"/>
              </a:lnSpc>
            </a:pPr>
            <a:r>
              <a:rPr lang="es-ES_tradnl" sz="1900" dirty="0" smtClean="0">
                <a:solidFill>
                  <a:schemeClr val="tx1"/>
                </a:solidFill>
              </a:rPr>
              <a:t>Esta condición se introdujo inicialmente en la 57ª Reunión, y la 69ª Reunión confirmó la estricta adherencia a dicho requisito. La solicitud de tercer tramos de Venezuela no se aprobó por esta razón.</a:t>
            </a:r>
          </a:p>
          <a:p>
            <a:pPr>
              <a:lnSpc>
                <a:spcPct val="85000"/>
              </a:lnSpc>
            </a:pPr>
            <a:r>
              <a:rPr lang="es-ES_tradnl" sz="1900" dirty="0" smtClean="0">
                <a:solidFill>
                  <a:schemeClr val="tx1"/>
                </a:solidFill>
              </a:rPr>
              <a:t>La Decisión 69/24 alentó a la Secretaría a considerar, en su documento informativo sobre directrices para las etapas II de los </a:t>
            </a:r>
            <a:r>
              <a:rPr lang="es-ES_tradnl" sz="1900" dirty="0" err="1" smtClean="0">
                <a:solidFill>
                  <a:schemeClr val="tx1"/>
                </a:solidFill>
              </a:rPr>
              <a:t>HPMPs</a:t>
            </a:r>
            <a:r>
              <a:rPr lang="es-ES_tradnl" sz="1900" dirty="0" smtClean="0">
                <a:solidFill>
                  <a:schemeClr val="tx1"/>
                </a:solidFill>
              </a:rPr>
              <a:t>, las opciones necesarias para asegurar : </a:t>
            </a:r>
          </a:p>
          <a:p>
            <a:pPr lvl="1">
              <a:lnSpc>
                <a:spcPct val="85000"/>
              </a:lnSpc>
            </a:pPr>
            <a:r>
              <a:rPr lang="es-ES_tradnl" sz="1900" dirty="0" smtClean="0">
                <a:solidFill>
                  <a:schemeClr val="tx1"/>
                </a:solidFill>
              </a:rPr>
              <a:t>Que el nivel de financiación del primer año de la etapa II cumpla el umbral del 20 por ciento de desembolso; y</a:t>
            </a:r>
          </a:p>
          <a:p>
            <a:pPr lvl="1">
              <a:lnSpc>
                <a:spcPct val="85000"/>
              </a:lnSpc>
            </a:pPr>
            <a:r>
              <a:rPr lang="es-ES_tradnl" sz="1900" dirty="0" smtClean="0">
                <a:solidFill>
                  <a:schemeClr val="tx1"/>
                </a:solidFill>
              </a:rPr>
              <a:t>Que los tramos posteriores se consideren a la luz del efectivo necesario y de la posibilidad de alcanzar dicho umbral. </a:t>
            </a:r>
            <a:endParaRPr lang="es-ES_tradnl" sz="1900" dirty="0">
              <a:solidFill>
                <a:schemeClr val="tx1"/>
              </a:solidFill>
            </a:endParaRPr>
          </a:p>
        </p:txBody>
      </p:sp>
      <p:sp>
        <p:nvSpPr>
          <p:cNvPr id="4" name="Date Placeholder 3"/>
          <p:cNvSpPr>
            <a:spLocks noGrp="1"/>
          </p:cNvSpPr>
          <p:nvPr>
            <p:ph type="dt" sz="half" idx="10"/>
          </p:nvPr>
        </p:nvSpPr>
        <p:spPr/>
        <p:txBody>
          <a:bodyPr/>
          <a:lstStyle/>
          <a:p>
            <a:fld id="{6E663486-5295-418E-A8FD-12987323C8B9}" type="datetime1">
              <a:rPr lang="es-ES_tradnl" altLang="en-US" smtClean="0"/>
              <a:pPr/>
              <a:t>11/06/2013</a:t>
            </a:fld>
            <a:endParaRPr lang="es-ES_tradnl" altLang="en-US" dirty="0"/>
          </a:p>
        </p:txBody>
      </p:sp>
      <p:sp>
        <p:nvSpPr>
          <p:cNvPr id="5" name="Slide Number Placeholder 4"/>
          <p:cNvSpPr>
            <a:spLocks noGrp="1"/>
          </p:cNvSpPr>
          <p:nvPr>
            <p:ph type="sldNum" sz="quarter" idx="11"/>
          </p:nvPr>
        </p:nvSpPr>
        <p:spPr/>
        <p:txBody>
          <a:bodyPr/>
          <a:lstStyle/>
          <a:p>
            <a:fld id="{7EA245DC-AC2A-4786-B9FE-028DADB6141E}" type="slidenum">
              <a:rPr lang="es-ES_tradnl" altLang="en-US" smtClean="0"/>
              <a:pPr/>
              <a:t>8</a:t>
            </a:fld>
            <a:endParaRPr lang="es-ES_tradnl" altLang="en-US" dirty="0"/>
          </a:p>
        </p:txBody>
      </p:sp>
    </p:spTree>
    <p:extLst>
      <p:ext uri="{BB962C8B-B14F-4D97-AF65-F5344CB8AC3E}">
        <p14:creationId xmlns:p14="http://schemas.microsoft.com/office/powerpoint/2010/main" val="183950919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8888" y="1268760"/>
            <a:ext cx="7489576" cy="792088"/>
          </a:xfrm>
        </p:spPr>
        <p:txBody>
          <a:bodyPr/>
          <a:lstStyle/>
          <a:p>
            <a:pPr>
              <a:lnSpc>
                <a:spcPct val="85000"/>
              </a:lnSpc>
            </a:pPr>
            <a:r>
              <a:rPr lang="es-ES_tradnl" dirty="0" smtClean="0">
                <a:solidFill>
                  <a:schemeClr val="tx1"/>
                </a:solidFill>
              </a:rPr>
              <a:t>Tramos de la etapa I de los </a:t>
            </a:r>
            <a:r>
              <a:rPr lang="es-ES_tradnl" dirty="0" err="1" smtClean="0">
                <a:solidFill>
                  <a:schemeClr val="tx1"/>
                </a:solidFill>
              </a:rPr>
              <a:t>HPMPs</a:t>
            </a:r>
            <a:r>
              <a:rPr lang="es-ES_tradnl" dirty="0" smtClean="0">
                <a:solidFill>
                  <a:schemeClr val="tx1"/>
                </a:solidFill>
              </a:rPr>
              <a:t> para aprobación general (66/19)</a:t>
            </a:r>
            <a:endParaRPr lang="es-ES_tradnl" dirty="0">
              <a:solidFill>
                <a:schemeClr val="tx1"/>
              </a:solidFill>
            </a:endParaRPr>
          </a:p>
        </p:txBody>
      </p:sp>
      <p:sp>
        <p:nvSpPr>
          <p:cNvPr id="3" name="Content Placeholder 2"/>
          <p:cNvSpPr>
            <a:spLocks noGrp="1"/>
          </p:cNvSpPr>
          <p:nvPr>
            <p:ph idx="1"/>
          </p:nvPr>
        </p:nvSpPr>
        <p:spPr>
          <a:xfrm>
            <a:off x="1259632" y="2204864"/>
            <a:ext cx="7200800" cy="3540125"/>
          </a:xfrm>
        </p:spPr>
        <p:txBody>
          <a:bodyPr/>
          <a:lstStyle/>
          <a:p>
            <a:pPr marL="0" indent="0">
              <a:lnSpc>
                <a:spcPct val="85000"/>
              </a:lnSpc>
              <a:buNone/>
            </a:pPr>
            <a:r>
              <a:rPr lang="es-ES_tradnl" sz="2000" dirty="0" smtClean="0">
                <a:solidFill>
                  <a:schemeClr val="bg2">
                    <a:lumMod val="50000"/>
                  </a:schemeClr>
                </a:solidFill>
              </a:rPr>
              <a:t>Los tramos para la etapa I de los </a:t>
            </a:r>
            <a:r>
              <a:rPr lang="es-ES_tradnl" sz="2000" dirty="0" err="1" smtClean="0">
                <a:solidFill>
                  <a:schemeClr val="bg2">
                    <a:lumMod val="50000"/>
                  </a:schemeClr>
                </a:solidFill>
              </a:rPr>
              <a:t>HPMPs</a:t>
            </a:r>
            <a:r>
              <a:rPr lang="es-ES_tradnl" sz="2000" dirty="0" smtClean="0">
                <a:solidFill>
                  <a:schemeClr val="bg2">
                    <a:lumMod val="50000"/>
                  </a:schemeClr>
                </a:solidFill>
              </a:rPr>
              <a:t> para aprobación general (66/19) tienen que:</a:t>
            </a:r>
          </a:p>
          <a:p>
            <a:pPr>
              <a:lnSpc>
                <a:spcPct val="85000"/>
              </a:lnSpc>
            </a:pPr>
            <a:r>
              <a:rPr lang="es-ES_tradnl" sz="2000" dirty="0" smtClean="0">
                <a:solidFill>
                  <a:schemeClr val="bg2">
                    <a:lumMod val="50000"/>
                  </a:schemeClr>
                </a:solidFill>
              </a:rPr>
              <a:t>Estar en conformidad con las políticas y decisiones del Fondo Multilateral</a:t>
            </a:r>
          </a:p>
          <a:p>
            <a:pPr>
              <a:lnSpc>
                <a:spcPct val="85000"/>
              </a:lnSpc>
            </a:pPr>
            <a:r>
              <a:rPr lang="es-ES_tradnl" sz="2000" dirty="0">
                <a:solidFill>
                  <a:schemeClr val="bg2">
                    <a:lumMod val="50000"/>
                  </a:schemeClr>
                </a:solidFill>
              </a:rPr>
              <a:t>N</a:t>
            </a:r>
            <a:r>
              <a:rPr lang="es-ES_tradnl" sz="2000" dirty="0" smtClean="0">
                <a:solidFill>
                  <a:schemeClr val="bg2">
                    <a:lumMod val="50000"/>
                  </a:schemeClr>
                </a:solidFill>
              </a:rPr>
              <a:t>o tener pendientes cuestiones de política</a:t>
            </a:r>
          </a:p>
          <a:p>
            <a:pPr>
              <a:lnSpc>
                <a:spcPct val="85000"/>
              </a:lnSpc>
            </a:pPr>
            <a:r>
              <a:rPr lang="es-ES_tradnl" sz="2000" dirty="0">
                <a:solidFill>
                  <a:schemeClr val="bg2">
                    <a:lumMod val="50000"/>
                  </a:schemeClr>
                </a:solidFill>
              </a:rPr>
              <a:t>T</a:t>
            </a:r>
            <a:r>
              <a:rPr lang="es-ES_tradnl" sz="2000" dirty="0" smtClean="0">
                <a:solidFill>
                  <a:schemeClr val="bg2">
                    <a:lumMod val="50000"/>
                  </a:schemeClr>
                </a:solidFill>
              </a:rPr>
              <a:t>ener acordadas todas las cuestiones técnicas y de costos</a:t>
            </a:r>
          </a:p>
          <a:p>
            <a:pPr>
              <a:lnSpc>
                <a:spcPct val="85000"/>
              </a:lnSpc>
            </a:pPr>
            <a:r>
              <a:rPr lang="es-ES_tradnl" sz="2000" dirty="0" smtClean="0">
                <a:solidFill>
                  <a:schemeClr val="bg2">
                    <a:lumMod val="50000"/>
                  </a:schemeClr>
                </a:solidFill>
              </a:rPr>
              <a:t>Tener una solicitud de financiación total inferior a 1 millón de $EUA</a:t>
            </a:r>
          </a:p>
          <a:p>
            <a:pPr>
              <a:lnSpc>
                <a:spcPct val="85000"/>
              </a:lnSpc>
            </a:pPr>
            <a:r>
              <a:rPr lang="es-ES_tradnl" sz="2000" dirty="0">
                <a:solidFill>
                  <a:schemeClr val="bg2">
                    <a:lumMod val="50000"/>
                  </a:schemeClr>
                </a:solidFill>
              </a:rPr>
              <a:t>L</a:t>
            </a:r>
            <a:r>
              <a:rPr lang="es-ES_tradnl" sz="2000" dirty="0" smtClean="0">
                <a:solidFill>
                  <a:schemeClr val="bg2">
                    <a:lumMod val="50000"/>
                  </a:schemeClr>
                </a:solidFill>
              </a:rPr>
              <a:t>as solicitudes de nuevo tramo en LAC sometidas a la reunión 70 se recomendaron para aprobación general, excepto Venezuela.</a:t>
            </a:r>
            <a:endParaRPr lang="es-ES_tradnl" sz="2000" dirty="0">
              <a:solidFill>
                <a:schemeClr val="bg2">
                  <a:lumMod val="50000"/>
                </a:schemeClr>
              </a:solidFill>
            </a:endParaRPr>
          </a:p>
        </p:txBody>
      </p:sp>
      <p:sp>
        <p:nvSpPr>
          <p:cNvPr id="4" name="Date Placeholder 3"/>
          <p:cNvSpPr>
            <a:spLocks noGrp="1"/>
          </p:cNvSpPr>
          <p:nvPr>
            <p:ph type="dt" sz="half" idx="10"/>
          </p:nvPr>
        </p:nvSpPr>
        <p:spPr/>
        <p:txBody>
          <a:bodyPr/>
          <a:lstStyle/>
          <a:p>
            <a:fld id="{6E663486-5295-418E-A8FD-12987323C8B9}" type="datetime1">
              <a:rPr lang="es-ES_tradnl" altLang="en-US" smtClean="0"/>
              <a:pPr/>
              <a:t>11/06/2013</a:t>
            </a:fld>
            <a:endParaRPr lang="es-ES_tradnl" altLang="en-US" dirty="0"/>
          </a:p>
        </p:txBody>
      </p:sp>
      <p:sp>
        <p:nvSpPr>
          <p:cNvPr id="5" name="Slide Number Placeholder 4"/>
          <p:cNvSpPr>
            <a:spLocks noGrp="1"/>
          </p:cNvSpPr>
          <p:nvPr>
            <p:ph type="sldNum" sz="quarter" idx="11"/>
          </p:nvPr>
        </p:nvSpPr>
        <p:spPr/>
        <p:txBody>
          <a:bodyPr/>
          <a:lstStyle/>
          <a:p>
            <a:fld id="{7EA245DC-AC2A-4786-B9FE-028DADB6141E}" type="slidenum">
              <a:rPr lang="es-ES_tradnl" altLang="en-US" smtClean="0"/>
              <a:pPr/>
              <a:t>9</a:t>
            </a:fld>
            <a:endParaRPr lang="es-ES_tradnl" altLang="en-US" dirty="0"/>
          </a:p>
        </p:txBody>
      </p:sp>
    </p:spTree>
    <p:extLst>
      <p:ext uri="{BB962C8B-B14F-4D97-AF65-F5344CB8AC3E}">
        <p14:creationId xmlns:p14="http://schemas.microsoft.com/office/powerpoint/2010/main" val="339551111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7|1|15.9|13.8|9.7|5.4"/>
</p:tagLst>
</file>

<file path=ppt/theme/theme1.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27603</TotalTime>
  <Words>4184</Words>
  <Application>Microsoft Office PowerPoint</Application>
  <PresentationFormat>Carta (216 x 279 mm)</PresentationFormat>
  <Paragraphs>463</Paragraphs>
  <Slides>27</Slides>
  <Notes>21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27</vt:i4>
      </vt:variant>
    </vt:vector>
  </HeadingPairs>
  <TitlesOfParts>
    <vt:vector size="33" baseType="lpstr">
      <vt:lpstr>Arial</vt:lpstr>
      <vt:lpstr>Times New Roman</vt:lpstr>
      <vt:lpstr>Verdana</vt:lpstr>
      <vt:lpstr>Techno</vt:lpstr>
      <vt:lpstr>Wingdings</vt:lpstr>
      <vt:lpstr>Blueprint</vt:lpstr>
      <vt:lpstr>Decisiones principales del Comité Ejecutivo del Fondo Multilateral tomadas en sus Reuniones 67ª, 68ª y 69ª   Preparado por la Secretaría del Fondo</vt:lpstr>
      <vt:lpstr>Temas a tratar</vt:lpstr>
      <vt:lpstr>Reuniones 67ª a 69ª del Comité Ejecutivo</vt:lpstr>
      <vt:lpstr>Planes administrativos</vt:lpstr>
      <vt:lpstr>Planes de gestión de eliminación de los HCFC aprobados (Reuniones 67ª - 69ª)</vt:lpstr>
      <vt:lpstr>Planes de gestión de eliminación de los HCFC aprobados (Reuniones 68ª - 70ª) América Latina y el Caribe</vt:lpstr>
      <vt:lpstr>Presentación de tramos de HPMPs con sistema de cuotas sin confirmar (Decisión 63/17)</vt:lpstr>
      <vt:lpstr>Presentación de los tramos MYA – bajo nivel de desembolso en el tramo anterior</vt:lpstr>
      <vt:lpstr>Tramos de la etapa I de los HPMPs para aprobación general (66/19)</vt:lpstr>
      <vt:lpstr>Verificaciones para paises de bajo consumo (documento 70/18)</vt:lpstr>
      <vt:lpstr>Renovación de los proyectos de fortalecimiento institucional en 15 países de América Latina y el Caribe</vt:lpstr>
      <vt:lpstr>Plan de gestión de la eliminación de los HCFC para el sector de producción de HCFC para China (Decisión 69/28)  </vt:lpstr>
      <vt:lpstr>Directrices para la financiación de la preparación de la etapa II de los HPMPS(Decisión 69/22)</vt:lpstr>
      <vt:lpstr>Examen de los criterios de financiación de la eliminación de los HCFC en el sector de consumo adoptado por la Decisión 60/44 (Decisión 69/22)</vt:lpstr>
      <vt:lpstr>Examen de los criterios de financiación de la eliminación de los HCFC en el sector de consumo adoptado por la Decisión 60/44 (Decisión 69/22)</vt:lpstr>
      <vt:lpstr>Examen de los criterios de financiación de la eliminación de los HCFC en el sector de consumo adoptado por la Decisión 60/44 (Decisión 69/22)</vt:lpstr>
      <vt:lpstr>Minimización de impacto climático adverso en  la eliminación de los HCFCs en el sector de servicio en refrigeración</vt:lpstr>
      <vt:lpstr>Minimización de impacto climático adverso derivados de la eliminación de los HCFCs en el sector de servicio en refrigeración</vt:lpstr>
      <vt:lpstr>Minimización de impacto climático adverso derivados de la eliminación de los HCFCs en el sector de servicio en refrigeración</vt:lpstr>
      <vt:lpstr>Funcionamiento del Comité Ejecutivo (Decisión 69/24) </vt:lpstr>
      <vt:lpstr>Funcionamiento del Comité Ejecutivo (Decisión 69/24) </vt:lpstr>
      <vt:lpstr>Supervisión y evaluación</vt:lpstr>
      <vt:lpstr>Proceso de selección para el cargo de Director (Decisión 69/26)</vt:lpstr>
      <vt:lpstr>Próximas reuniones del Comité Ejecutivo</vt:lpstr>
      <vt:lpstr>Asuntos para especial atención por parte de los países del Articulo 5 y las agencias de implementación </vt:lpstr>
      <vt:lpstr>Informes de ejecución de programas de país</vt:lpstr>
      <vt:lpstr>Mas información sobre las decisiones del Comité Ejecutivo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Decisions of 67th, 68th and 69th meetings</dc:title>
  <dc:creator>Julia Anne Dearing</dc:creator>
  <cp:lastModifiedBy>Plataforma</cp:lastModifiedBy>
  <cp:revision>1216</cp:revision>
  <cp:lastPrinted>2013-05-02T20:21:42Z</cp:lastPrinted>
  <dcterms:created xsi:type="dcterms:W3CDTF">2000-01-20T22:32:21Z</dcterms:created>
  <dcterms:modified xsi:type="dcterms:W3CDTF">2013-06-11T21:59:39Z</dcterms:modified>
</cp:coreProperties>
</file>